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8" r:id="rId3"/>
    <p:sldId id="262" r:id="rId4"/>
    <p:sldId id="263" r:id="rId5"/>
    <p:sldId id="264" r:id="rId6"/>
    <p:sldId id="265" r:id="rId7"/>
    <p:sldId id="257" r:id="rId8"/>
    <p:sldId id="258" r:id="rId9"/>
    <p:sldId id="259" r:id="rId10"/>
    <p:sldId id="260" r:id="rId11"/>
    <p:sldId id="261" r:id="rId12"/>
    <p:sldId id="266" r:id="rId13"/>
    <p:sldId id="267" r:id="rId14"/>
    <p:sldId id="268" r:id="rId15"/>
    <p:sldId id="286" r:id="rId16"/>
    <p:sldId id="287" r:id="rId17"/>
    <p:sldId id="288" r:id="rId18"/>
    <p:sldId id="289" r:id="rId19"/>
    <p:sldId id="290" r:id="rId20"/>
    <p:sldId id="291" r:id="rId21"/>
    <p:sldId id="292" r:id="rId22"/>
    <p:sldId id="293" r:id="rId23"/>
    <p:sldId id="269" r:id="rId24"/>
    <p:sldId id="270" r:id="rId25"/>
    <p:sldId id="271" r:id="rId26"/>
    <p:sldId id="294" r:id="rId27"/>
    <p:sldId id="295" r:id="rId28"/>
    <p:sldId id="296"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3" r:id="rId45"/>
    <p:sldId id="312" r:id="rId46"/>
    <p:sldId id="272" r:id="rId47"/>
    <p:sldId id="273" r:id="rId48"/>
    <p:sldId id="274" r:id="rId49"/>
    <p:sldId id="275" r:id="rId50"/>
    <p:sldId id="277" r:id="rId51"/>
    <p:sldId id="278" r:id="rId52"/>
    <p:sldId id="279" r:id="rId53"/>
    <p:sldId id="280" r:id="rId54"/>
    <p:sldId id="281" r:id="rId55"/>
    <p:sldId id="282" r:id="rId56"/>
    <p:sldId id="283" r:id="rId57"/>
    <p:sldId id="284" r:id="rId58"/>
    <p:sldId id="285" r:id="rId59"/>
    <p:sldId id="276" r:id="rId60"/>
    <p:sldId id="314" r:id="rId61"/>
    <p:sldId id="315" r:id="rId62"/>
    <p:sldId id="316" r:id="rId63"/>
    <p:sldId id="317" r:id="rId64"/>
    <p:sldId id="318" r:id="rId65"/>
    <p:sldId id="319" r:id="rId66"/>
    <p:sldId id="320" r:id="rId67"/>
    <p:sldId id="321" r:id="rId68"/>
    <p:sldId id="322" r:id="rId69"/>
    <p:sldId id="323" r:id="rId70"/>
    <p:sldId id="324" r:id="rId71"/>
    <p:sldId id="326" r:id="rId72"/>
    <p:sldId id="327" r:id="rId73"/>
    <p:sldId id="325"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308"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94C5DA-E34F-4D8C-80D9-D901142E9461}" type="datetimeFigureOut">
              <a:rPr lang="en-US" smtClean="0"/>
              <a:t>8/16/2023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25CA18C-53BF-4501-B6E4-CF9AC574157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94C5DA-E34F-4D8C-80D9-D901142E9461}"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CA18C-53BF-4501-B6E4-CF9AC574157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94C5DA-E34F-4D8C-80D9-D901142E9461}"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CA18C-53BF-4501-B6E4-CF9AC574157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94C5DA-E34F-4D8C-80D9-D901142E9461}"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CA18C-53BF-4501-B6E4-CF9AC5741578}"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94C5DA-E34F-4D8C-80D9-D901142E9461}"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CA18C-53BF-4501-B6E4-CF9AC574157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94C5DA-E34F-4D8C-80D9-D901142E9461}"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5CA18C-53BF-4501-B6E4-CF9AC5741578}" type="slidenum">
              <a:rPr lang="en-US" smtClean="0"/>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94C5DA-E34F-4D8C-80D9-D901142E9461}" type="datetimeFigureOut">
              <a:rPr lang="en-US" smtClean="0"/>
              <a:t>8/16/2023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5CA18C-53BF-4501-B6E4-CF9AC574157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94C5DA-E34F-4D8C-80D9-D901142E9461}" type="datetimeFigureOut">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5CA18C-53BF-4501-B6E4-CF9AC5741578}" type="slidenum">
              <a:rPr lang="en-US" smtClean="0"/>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94C5DA-E34F-4D8C-80D9-D901142E9461}" type="datetimeFigureOut">
              <a:rPr lang="en-US" smtClean="0"/>
              <a:t>8/16/2023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5CA18C-53BF-4501-B6E4-CF9AC574157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D94C5DA-E34F-4D8C-80D9-D901142E9461}"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5CA18C-53BF-4501-B6E4-CF9AC574157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94C5DA-E34F-4D8C-80D9-D901142E9461}" type="datetimeFigureOut">
              <a:rPr lang="en-US" smtClean="0"/>
              <a:t>8/16/2023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25CA18C-53BF-4501-B6E4-CF9AC574157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94C5DA-E34F-4D8C-80D9-D901142E9461}" type="datetimeFigureOut">
              <a:rPr lang="en-US" smtClean="0"/>
              <a:t>8/16/2023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25CA18C-53BF-4501-B6E4-CF9AC57415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apastyle.or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news.com.au/couriermail/story/0,23739,24949645-952,00.html"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educational&#8211;sychologist.org.uk/"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www.educational&#8211;psychologist.org.uk/"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educational&#8211;psychologist.org.uk/"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www.elearning.uq.edu.au/"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www.time.com/time/health/article/0,8599,1808438,00.html"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www.time.com/time/health/article/0,8599,1808438,00.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Referencing and plagiarism</a:t>
            </a:r>
            <a:endParaRPr lang="en-US" dirty="0"/>
          </a:p>
        </p:txBody>
      </p:sp>
      <p:sp>
        <p:nvSpPr>
          <p:cNvPr id="3" name="Subtitle 2"/>
          <p:cNvSpPr>
            <a:spLocks noGrp="1"/>
          </p:cNvSpPr>
          <p:nvPr>
            <p:ph type="subTitle" idx="1"/>
          </p:nvPr>
        </p:nvSpPr>
        <p:spPr/>
        <p:txBody>
          <a:bodyPr/>
          <a:lstStyle/>
          <a:p>
            <a:r>
              <a:rPr lang="en-US" dirty="0" smtClean="0"/>
              <a:t>By </a:t>
            </a:r>
            <a:r>
              <a:rPr lang="en-US" b="1" dirty="0" err="1" smtClean="0"/>
              <a:t>richwell</a:t>
            </a:r>
            <a:r>
              <a:rPr lang="en-US" b="1" dirty="0" smtClean="0"/>
              <a:t> </a:t>
            </a:r>
            <a:r>
              <a:rPr lang="en-US" b="1" dirty="0" err="1" smtClean="0"/>
              <a:t>jackson</a:t>
            </a:r>
            <a:endParaRPr lang="en-US" b="1" dirty="0"/>
          </a:p>
        </p:txBody>
      </p:sp>
    </p:spTree>
    <p:extLst>
      <p:ext uri="{BB962C8B-B14F-4D97-AF65-F5344CB8AC3E}">
        <p14:creationId xmlns:p14="http://schemas.microsoft.com/office/powerpoint/2010/main" val="4215941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dirty="0" smtClean="0"/>
              <a:t>6. </a:t>
            </a:r>
            <a:r>
              <a:rPr lang="en-US" b="1" dirty="0" smtClean="0"/>
              <a:t>Self-plagiarism</a:t>
            </a:r>
            <a:r>
              <a:rPr lang="en-US" b="1" dirty="0"/>
              <a:t>:</a:t>
            </a:r>
            <a:r>
              <a:rPr lang="en-US" dirty="0"/>
              <a:t> You must not submit work for assessment that you have already submitted (partially or in full), either for your current course or for another </a:t>
            </a:r>
            <a:r>
              <a:rPr lang="en-US" dirty="0" smtClean="0"/>
              <a:t>qualification </a:t>
            </a:r>
            <a:r>
              <a:rPr lang="en-US" dirty="0"/>
              <a:t>unless this is specifically provided for in the special regulations for your course. Where earlier work by you is citable, i.e. it has already been published, you must reference it clearly. </a:t>
            </a:r>
          </a:p>
        </p:txBody>
      </p:sp>
      <p:sp>
        <p:nvSpPr>
          <p:cNvPr id="3" name="Title 2"/>
          <p:cNvSpPr>
            <a:spLocks noGrp="1"/>
          </p:cNvSpPr>
          <p:nvPr>
            <p:ph type="title"/>
          </p:nvPr>
        </p:nvSpPr>
        <p:spPr/>
        <p:txBody>
          <a:bodyPr/>
          <a:lstStyle/>
          <a:p>
            <a:pPr algn="ctr"/>
            <a:r>
              <a:rPr lang="en-US" dirty="0" smtClean="0"/>
              <a:t>Forms of plagiarism </a:t>
            </a:r>
            <a:r>
              <a:rPr lang="en-US" dirty="0" err="1" smtClean="0"/>
              <a:t>cont</a:t>
            </a:r>
            <a:r>
              <a:rPr lang="en-US" dirty="0" smtClean="0"/>
              <a:t>…</a:t>
            </a:r>
            <a:endParaRPr lang="en-US" dirty="0"/>
          </a:p>
        </p:txBody>
      </p:sp>
    </p:spTree>
    <p:extLst>
      <p:ext uri="{BB962C8B-B14F-4D97-AF65-F5344CB8AC3E}">
        <p14:creationId xmlns:p14="http://schemas.microsoft.com/office/powerpoint/2010/main" val="3726499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dirty="0" smtClean="0"/>
              <a:t>7. </a:t>
            </a:r>
            <a:r>
              <a:rPr lang="en-US" b="1" dirty="0" smtClean="0"/>
              <a:t>Unintentional </a:t>
            </a:r>
            <a:r>
              <a:rPr lang="en-US" b="1" dirty="0"/>
              <a:t>plagiarism:</a:t>
            </a:r>
            <a:r>
              <a:rPr lang="en-US" dirty="0"/>
              <a:t> sometimes students may </a:t>
            </a:r>
            <a:r>
              <a:rPr lang="en-US" dirty="0" smtClean="0"/>
              <a:t>omit </a:t>
            </a:r>
            <a:r>
              <a:rPr lang="en-US" dirty="0"/>
              <a:t>citation details when taking notes, or they may be genuinely ignorant of referencing conventions. However, these excuses offer no sure protection against a charge of plagiarism.</a:t>
            </a:r>
          </a:p>
        </p:txBody>
      </p:sp>
      <p:sp>
        <p:nvSpPr>
          <p:cNvPr id="3" name="Title 2"/>
          <p:cNvSpPr>
            <a:spLocks noGrp="1"/>
          </p:cNvSpPr>
          <p:nvPr>
            <p:ph type="title"/>
          </p:nvPr>
        </p:nvSpPr>
        <p:spPr/>
        <p:txBody>
          <a:bodyPr/>
          <a:lstStyle/>
          <a:p>
            <a:pPr algn="ctr"/>
            <a:r>
              <a:rPr lang="en-US" dirty="0" smtClean="0"/>
              <a:t>Forms of plagiarism</a:t>
            </a:r>
            <a:endParaRPr lang="en-US" dirty="0"/>
          </a:p>
        </p:txBody>
      </p:sp>
    </p:spTree>
    <p:extLst>
      <p:ext uri="{BB962C8B-B14F-4D97-AF65-F5344CB8AC3E}">
        <p14:creationId xmlns:p14="http://schemas.microsoft.com/office/powerpoint/2010/main" val="3044142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81228" indent="-571500">
              <a:buFont typeface="+mj-lt"/>
              <a:buAutoNum type="romanLcPeriod"/>
            </a:pPr>
            <a:r>
              <a:rPr lang="en-US" dirty="0" smtClean="0"/>
              <a:t>APA</a:t>
            </a:r>
          </a:p>
          <a:p>
            <a:pPr marL="681228" indent="-571500">
              <a:buFont typeface="+mj-lt"/>
              <a:buAutoNum type="romanLcPeriod"/>
            </a:pPr>
            <a:r>
              <a:rPr lang="en-US" dirty="0" smtClean="0"/>
              <a:t>Harvard</a:t>
            </a:r>
          </a:p>
          <a:p>
            <a:pPr marL="681228" indent="-571500">
              <a:buFont typeface="+mj-lt"/>
              <a:buAutoNum type="romanLcPeriod"/>
            </a:pPr>
            <a:r>
              <a:rPr lang="en-US" dirty="0" smtClean="0"/>
              <a:t>Chicago</a:t>
            </a:r>
          </a:p>
          <a:p>
            <a:pPr marL="681228" indent="-571500">
              <a:buFont typeface="+mj-lt"/>
              <a:buAutoNum type="romanLcPeriod"/>
            </a:pPr>
            <a:r>
              <a:rPr lang="en-US" dirty="0" smtClean="0"/>
              <a:t>MLA</a:t>
            </a:r>
            <a:endParaRPr lang="en-US" dirty="0"/>
          </a:p>
        </p:txBody>
      </p:sp>
      <p:sp>
        <p:nvSpPr>
          <p:cNvPr id="3" name="Title 2"/>
          <p:cNvSpPr>
            <a:spLocks noGrp="1"/>
          </p:cNvSpPr>
          <p:nvPr>
            <p:ph type="title"/>
          </p:nvPr>
        </p:nvSpPr>
        <p:spPr/>
        <p:txBody>
          <a:bodyPr>
            <a:normAutofit fontScale="90000"/>
          </a:bodyPr>
          <a:lstStyle/>
          <a:p>
            <a:pPr algn="ctr"/>
            <a:r>
              <a:rPr lang="en-US" dirty="0" smtClean="0"/>
              <a:t>Types of referencing conventions</a:t>
            </a:r>
            <a:endParaRPr lang="en-US" dirty="0"/>
          </a:p>
        </p:txBody>
      </p:sp>
    </p:spTree>
    <p:extLst>
      <p:ext uri="{BB962C8B-B14F-4D97-AF65-F5344CB8AC3E}">
        <p14:creationId xmlns:p14="http://schemas.microsoft.com/office/powerpoint/2010/main" val="23880276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When citing in text within an assignment, use the </a:t>
            </a:r>
            <a:r>
              <a:rPr lang="en-US" dirty="0" smtClean="0"/>
              <a:t>author(s) or editor(s</a:t>
            </a:r>
            <a:r>
              <a:rPr lang="en-US" dirty="0"/>
              <a:t>) last name followed by the year of publication. </a:t>
            </a:r>
            <a:r>
              <a:rPr lang="en-US" dirty="0" smtClean="0"/>
              <a:t> </a:t>
            </a:r>
            <a:endParaRPr lang="en-US" dirty="0"/>
          </a:p>
          <a:p>
            <a:pPr marL="624078" indent="-514350">
              <a:buFont typeface="+mj-lt"/>
              <a:buAutoNum type="alphaLcParenR"/>
            </a:pPr>
            <a:r>
              <a:rPr lang="en-US" dirty="0"/>
              <a:t>Water is a necessary part of every person’s diet and of all the nutrients a body needs to function, it requires more water each day than any other nutrient (Whitney &amp; </a:t>
            </a:r>
            <a:r>
              <a:rPr lang="en-US" dirty="0" err="1"/>
              <a:t>Rolfes</a:t>
            </a:r>
            <a:r>
              <a:rPr lang="en-US" dirty="0"/>
              <a:t>, 2011). </a:t>
            </a:r>
          </a:p>
          <a:p>
            <a:pPr marL="624078" indent="-514350">
              <a:buFont typeface="+mj-lt"/>
              <a:buAutoNum type="alphaLcParenR"/>
            </a:pPr>
            <a:r>
              <a:rPr lang="en-US" dirty="0" smtClean="0"/>
              <a:t>Whitney </a:t>
            </a:r>
            <a:r>
              <a:rPr lang="en-US" dirty="0"/>
              <a:t>and </a:t>
            </a:r>
            <a:r>
              <a:rPr lang="en-US" dirty="0" err="1"/>
              <a:t>Rolfes</a:t>
            </a:r>
            <a:r>
              <a:rPr lang="en-US" dirty="0"/>
              <a:t> (2011) state the body requires many nutrients to function but highlight that water is of greater importance than any other nutrient. </a:t>
            </a:r>
            <a:endParaRPr lang="en-US" dirty="0" smtClean="0"/>
          </a:p>
          <a:p>
            <a:pPr marL="624078" indent="-514350">
              <a:buFont typeface="+mj-lt"/>
              <a:buAutoNum type="alphaLcParenR"/>
            </a:pPr>
            <a:r>
              <a:rPr lang="en-US" dirty="0" smtClean="0"/>
              <a:t>Water </a:t>
            </a:r>
            <a:r>
              <a:rPr lang="en-US" dirty="0"/>
              <a:t>is an essential element of anyone’s diet and Whitney and </a:t>
            </a:r>
            <a:r>
              <a:rPr lang="en-US" dirty="0" err="1"/>
              <a:t>Rolfes</a:t>
            </a:r>
            <a:r>
              <a:rPr lang="en-US" dirty="0"/>
              <a:t> (2011) </a:t>
            </a:r>
            <a:r>
              <a:rPr lang="en-US" dirty="0" err="1"/>
              <a:t>emphasise</a:t>
            </a:r>
            <a:r>
              <a:rPr lang="en-US" dirty="0"/>
              <a:t> it is more important than any other nutrient.</a:t>
            </a:r>
          </a:p>
          <a:p>
            <a:endParaRPr lang="en-US" dirty="0"/>
          </a:p>
        </p:txBody>
      </p:sp>
      <p:sp>
        <p:nvSpPr>
          <p:cNvPr id="3" name="Title 2"/>
          <p:cNvSpPr>
            <a:spLocks noGrp="1"/>
          </p:cNvSpPr>
          <p:nvPr>
            <p:ph type="title"/>
          </p:nvPr>
        </p:nvSpPr>
        <p:spPr/>
        <p:txBody>
          <a:bodyPr/>
          <a:lstStyle/>
          <a:p>
            <a:pPr algn="ctr"/>
            <a:r>
              <a:rPr lang="en-US" dirty="0" smtClean="0"/>
              <a:t>Referencing</a:t>
            </a:r>
            <a:endParaRPr lang="en-US" dirty="0"/>
          </a:p>
        </p:txBody>
      </p:sp>
    </p:spTree>
    <p:extLst>
      <p:ext uri="{BB962C8B-B14F-4D97-AF65-F5344CB8AC3E}">
        <p14:creationId xmlns:p14="http://schemas.microsoft.com/office/powerpoint/2010/main" val="36328937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Everything you have cited in text appears in your reference list and likewise... everything that appears in your reference list will have been cited in text!  </a:t>
            </a:r>
            <a:endParaRPr lang="en-US" dirty="0" smtClean="0"/>
          </a:p>
          <a:p>
            <a:r>
              <a:rPr lang="en-US" dirty="0" smtClean="0"/>
              <a:t>Check </a:t>
            </a:r>
            <a:r>
              <a:rPr lang="en-US" dirty="0"/>
              <a:t>this is the case prior to handing in your assignment. (The exception is when using a personal communication. Personal communications are cited in text but do not appear in the reference list.</a:t>
            </a:r>
          </a:p>
          <a:p>
            <a:endParaRPr lang="en-US" dirty="0"/>
          </a:p>
          <a:p>
            <a:endParaRPr lang="en-US" dirty="0"/>
          </a:p>
        </p:txBody>
      </p:sp>
      <p:sp>
        <p:nvSpPr>
          <p:cNvPr id="3" name="Title 2"/>
          <p:cNvSpPr>
            <a:spLocks noGrp="1"/>
          </p:cNvSpPr>
          <p:nvPr>
            <p:ph type="title"/>
          </p:nvPr>
        </p:nvSpPr>
        <p:spPr/>
        <p:txBody>
          <a:bodyPr/>
          <a:lstStyle/>
          <a:p>
            <a:pPr algn="ctr"/>
            <a:r>
              <a:rPr lang="en-US" dirty="0" smtClean="0"/>
              <a:t>Note on Referencing</a:t>
            </a:r>
            <a:endParaRPr lang="en-US" dirty="0"/>
          </a:p>
        </p:txBody>
      </p:sp>
    </p:spTree>
    <p:extLst>
      <p:ext uri="{BB962C8B-B14F-4D97-AF65-F5344CB8AC3E}">
        <p14:creationId xmlns:p14="http://schemas.microsoft.com/office/powerpoint/2010/main" val="4167974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72816"/>
            <a:ext cx="7408333" cy="4353347"/>
          </a:xfrm>
        </p:spPr>
        <p:txBody>
          <a:bodyPr>
            <a:normAutofit fontScale="92500" lnSpcReduction="10000"/>
          </a:bodyPr>
          <a:lstStyle/>
          <a:p>
            <a:r>
              <a:rPr lang="en-US" dirty="0" smtClean="0"/>
              <a:t>At the end of your essay, you need to add a list of sources that have been used in your text or that were consulted in writing your text. </a:t>
            </a:r>
          </a:p>
          <a:p>
            <a:r>
              <a:rPr lang="en-US" dirty="0" smtClean="0"/>
              <a:t>That list of sources is either called a reference list/ references or bibliography</a:t>
            </a:r>
          </a:p>
          <a:p>
            <a:r>
              <a:rPr lang="en-US" dirty="0" smtClean="0"/>
              <a:t>However, the entries and formats are the same; the only difference between the two is whether the sources have been cited within your text or were just consulted</a:t>
            </a:r>
          </a:p>
          <a:p>
            <a:pPr marL="342900" lvl="0" indent="-342900">
              <a:spcAft>
                <a:spcPts val="0"/>
              </a:spcAft>
              <a:buFont typeface="Symbol"/>
              <a:buChar char=""/>
              <a:tabLst>
                <a:tab pos="619125" algn="l"/>
              </a:tabLst>
            </a:pPr>
            <a:r>
              <a:rPr lang="en-GB" dirty="0" smtClean="0">
                <a:latin typeface="Times New Roman"/>
                <a:ea typeface="Times New Roman"/>
              </a:rPr>
              <a:t>Book titles or journal titles are italicized</a:t>
            </a:r>
            <a:endParaRPr lang="en-US"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dirty="0" smtClean="0"/>
              <a:t>Reference List/ Bibliography</a:t>
            </a:r>
            <a:endParaRPr lang="en-US" dirty="0"/>
          </a:p>
        </p:txBody>
      </p:sp>
    </p:spTree>
    <p:extLst>
      <p:ext uri="{BB962C8B-B14F-4D97-AF65-F5344CB8AC3E}">
        <p14:creationId xmlns:p14="http://schemas.microsoft.com/office/powerpoint/2010/main" val="555593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92500" lnSpcReduction="20000"/>
          </a:bodyPr>
          <a:lstStyle/>
          <a:p>
            <a:pPr lvl="0"/>
            <a:r>
              <a:rPr lang="en-GB" dirty="0"/>
              <a:t>The bibliography at the end of a document includes all the works which you used in the preparation of your essay, whether you cited them directly or not</a:t>
            </a:r>
            <a:endParaRPr lang="en-US" dirty="0"/>
          </a:p>
          <a:p>
            <a:pPr lvl="0"/>
            <a:r>
              <a:rPr lang="en-GB" dirty="0"/>
              <a:t>The entries in the bibliography should be listed </a:t>
            </a:r>
            <a:r>
              <a:rPr lang="en-GB" dirty="0" smtClean="0"/>
              <a:t>alphabetically </a:t>
            </a:r>
            <a:r>
              <a:rPr lang="en-GB" dirty="0"/>
              <a:t>the first author’s family name, or by title if there is no author. </a:t>
            </a:r>
          </a:p>
          <a:p>
            <a:pPr lvl="0"/>
            <a:r>
              <a:rPr lang="en-GB" dirty="0" smtClean="0"/>
              <a:t>It is normal to format each reference with a hanging indent. For instance</a:t>
            </a:r>
          </a:p>
          <a:p>
            <a:pPr marL="0" indent="0">
              <a:buNone/>
            </a:pPr>
            <a:r>
              <a:rPr lang="en-US" dirty="0" err="1"/>
              <a:t>Berkman</a:t>
            </a:r>
            <a:r>
              <a:rPr lang="en-US" dirty="0"/>
              <a:t>, R.I. (1994). </a:t>
            </a:r>
            <a:r>
              <a:rPr lang="en-US" i="1" dirty="0"/>
              <a:t>Find it fast: How to uncover expert </a:t>
            </a:r>
            <a:r>
              <a:rPr lang="en-US" i="1" dirty="0" smtClean="0"/>
              <a:t>	information</a:t>
            </a:r>
            <a:r>
              <a:rPr lang="en-US" dirty="0"/>
              <a:t>. New York: Harper </a:t>
            </a:r>
            <a:r>
              <a:rPr lang="en-US" dirty="0" smtClean="0"/>
              <a:t>Perennial.</a:t>
            </a:r>
            <a:endParaRPr lang="en-US" dirty="0"/>
          </a:p>
        </p:txBody>
      </p:sp>
      <p:sp>
        <p:nvSpPr>
          <p:cNvPr id="3" name="Title 2"/>
          <p:cNvSpPr>
            <a:spLocks noGrp="1"/>
          </p:cNvSpPr>
          <p:nvPr>
            <p:ph type="title"/>
          </p:nvPr>
        </p:nvSpPr>
        <p:spPr/>
        <p:txBody>
          <a:bodyPr/>
          <a:lstStyle/>
          <a:p>
            <a:r>
              <a:rPr lang="en-US" dirty="0" smtClean="0"/>
              <a:t>Bibliography</a:t>
            </a:r>
            <a:endParaRPr lang="en-US" dirty="0"/>
          </a:p>
        </p:txBody>
      </p:sp>
    </p:spTree>
    <p:extLst>
      <p:ext uri="{BB962C8B-B14F-4D97-AF65-F5344CB8AC3E}">
        <p14:creationId xmlns:p14="http://schemas.microsoft.com/office/powerpoint/2010/main" val="13278929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92500" lnSpcReduction="10000"/>
          </a:bodyPr>
          <a:lstStyle/>
          <a:p>
            <a:pPr lvl="0"/>
            <a:r>
              <a:rPr lang="en-GB" dirty="0"/>
              <a:t>A reference list includes just the books, articles, and web pages etc. that are cited in the text of the document (usually included at the end of your writing on a fresh page)</a:t>
            </a:r>
            <a:endParaRPr lang="en-US" dirty="0"/>
          </a:p>
          <a:p>
            <a:pPr lvl="0"/>
            <a:r>
              <a:rPr lang="en-GB" dirty="0"/>
              <a:t>A bibliography includes all sources consulted for background of further reading</a:t>
            </a:r>
            <a:endParaRPr lang="en-US" dirty="0"/>
          </a:p>
          <a:p>
            <a:pPr lvl="0"/>
            <a:r>
              <a:rPr lang="en-GB" dirty="0"/>
              <a:t>A reference </a:t>
            </a:r>
            <a:r>
              <a:rPr lang="en-GB" dirty="0" smtClean="0"/>
              <a:t>list/bibliography </a:t>
            </a:r>
            <a:r>
              <a:rPr lang="en-GB" dirty="0"/>
              <a:t>is arranged alphabetically by author. If an item has no author, it is cited by title, and included in the alphabetical list using the first significant word of the  title</a:t>
            </a:r>
            <a:endParaRPr lang="en-US" dirty="0"/>
          </a:p>
          <a:p>
            <a:endParaRPr lang="en-US" dirty="0"/>
          </a:p>
        </p:txBody>
      </p:sp>
      <p:sp>
        <p:nvSpPr>
          <p:cNvPr id="3" name="Title 2"/>
          <p:cNvSpPr>
            <a:spLocks noGrp="1"/>
          </p:cNvSpPr>
          <p:nvPr>
            <p:ph type="title"/>
          </p:nvPr>
        </p:nvSpPr>
        <p:spPr/>
        <p:txBody>
          <a:bodyPr>
            <a:normAutofit fontScale="90000"/>
          </a:bodyPr>
          <a:lstStyle/>
          <a:p>
            <a:r>
              <a:rPr lang="en-GB" b="1" dirty="0"/>
              <a:t>How to create a reference list/bibliography</a:t>
            </a:r>
            <a:endParaRPr lang="en-US" dirty="0"/>
          </a:p>
        </p:txBody>
      </p:sp>
    </p:spTree>
    <p:extLst>
      <p:ext uri="{BB962C8B-B14F-4D97-AF65-F5344CB8AC3E}">
        <p14:creationId xmlns:p14="http://schemas.microsoft.com/office/powerpoint/2010/main" val="28586496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lstStyle/>
          <a:p>
            <a:pPr lvl="0"/>
            <a:r>
              <a:rPr lang="en-GB" dirty="0"/>
              <a:t>If you have more than one item with the same author, list the items chronologically, starting with the earliest publication</a:t>
            </a:r>
            <a:endParaRPr lang="en-US" dirty="0"/>
          </a:p>
          <a:p>
            <a:pPr lvl="0"/>
            <a:r>
              <a:rPr lang="en-GB" dirty="0"/>
              <a:t>Each item in the reference list that goes beyond one line must have a hanging indent</a:t>
            </a:r>
            <a:endParaRPr lang="en-US" dirty="0"/>
          </a:p>
          <a:p>
            <a:pPr lvl="0"/>
            <a:r>
              <a:rPr lang="en-GB" dirty="0"/>
              <a:t>References should not be numbered </a:t>
            </a:r>
            <a:endParaRPr lang="en-US" dirty="0"/>
          </a:p>
          <a:p>
            <a:endParaRPr lang="en-US" dirty="0"/>
          </a:p>
        </p:txBody>
      </p:sp>
      <p:sp>
        <p:nvSpPr>
          <p:cNvPr id="3" name="Title 2"/>
          <p:cNvSpPr>
            <a:spLocks noGrp="1"/>
          </p:cNvSpPr>
          <p:nvPr>
            <p:ph type="title"/>
          </p:nvPr>
        </p:nvSpPr>
        <p:spPr/>
        <p:txBody>
          <a:bodyPr>
            <a:normAutofit fontScale="90000"/>
          </a:bodyPr>
          <a:lstStyle/>
          <a:p>
            <a:r>
              <a:rPr lang="en-GB" b="1" dirty="0"/>
              <a:t>How to create a reference list/bibliography</a:t>
            </a:r>
            <a:endParaRPr lang="en-US" dirty="0"/>
          </a:p>
        </p:txBody>
      </p:sp>
    </p:spTree>
    <p:extLst>
      <p:ext uri="{BB962C8B-B14F-4D97-AF65-F5344CB8AC3E}">
        <p14:creationId xmlns:p14="http://schemas.microsoft.com/office/powerpoint/2010/main" val="1748992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lstStyle/>
          <a:p>
            <a:pPr marL="342900" lvl="0" indent="-342900">
              <a:spcAft>
                <a:spcPts val="0"/>
              </a:spcAft>
              <a:buFont typeface="Symbol"/>
              <a:buChar char=""/>
              <a:tabLst>
                <a:tab pos="588645" algn="l"/>
              </a:tabLst>
            </a:pPr>
            <a:r>
              <a:rPr lang="en-GB" dirty="0">
                <a:latin typeface="Times New Roman"/>
                <a:ea typeface="Times New Roman"/>
              </a:rPr>
              <a:t>The last page of your text should be a list of the references you have used. </a:t>
            </a:r>
            <a:endParaRPr lang="en-GB" dirty="0" smtClean="0">
              <a:latin typeface="Times New Roman"/>
              <a:ea typeface="Times New Roman"/>
            </a:endParaRPr>
          </a:p>
          <a:p>
            <a:pPr marL="342900" lvl="0" indent="-342900">
              <a:spcAft>
                <a:spcPts val="0"/>
              </a:spcAft>
              <a:buFont typeface="Symbol"/>
              <a:buChar char=""/>
              <a:tabLst>
                <a:tab pos="588645" algn="l"/>
              </a:tabLst>
            </a:pPr>
            <a:r>
              <a:rPr lang="en-GB" dirty="0" smtClean="0">
                <a:latin typeface="Times New Roman"/>
                <a:ea typeface="Times New Roman"/>
              </a:rPr>
              <a:t>Readers </a:t>
            </a:r>
            <a:r>
              <a:rPr lang="en-GB" dirty="0">
                <a:latin typeface="Times New Roman"/>
                <a:ea typeface="Times New Roman"/>
              </a:rPr>
              <a:t>(assignment markers in particular) often look at the reference list before reading the whole text. </a:t>
            </a:r>
            <a:endParaRPr lang="en-GB" dirty="0" smtClean="0">
              <a:latin typeface="Times New Roman"/>
              <a:ea typeface="Times New Roman"/>
            </a:endParaRPr>
          </a:p>
          <a:p>
            <a:pPr marL="342900" lvl="0" indent="-342900">
              <a:spcAft>
                <a:spcPts val="0"/>
              </a:spcAft>
              <a:buFont typeface="Symbol"/>
              <a:buChar char=""/>
              <a:tabLst>
                <a:tab pos="588645" algn="l"/>
              </a:tabLst>
            </a:pPr>
            <a:r>
              <a:rPr lang="en-GB" dirty="0" smtClean="0">
                <a:latin typeface="Times New Roman"/>
                <a:ea typeface="Times New Roman"/>
              </a:rPr>
              <a:t>It </a:t>
            </a:r>
            <a:r>
              <a:rPr lang="en-GB" dirty="0">
                <a:latin typeface="Times New Roman"/>
                <a:ea typeface="Times New Roman"/>
              </a:rPr>
              <a:t>shows them the range of your reading as well as giving them enough information to find your references or quotes for themselves if they want to check them.</a:t>
            </a:r>
            <a:endParaRPr lang="en-US"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dirty="0" smtClean="0"/>
              <a:t>References (List)</a:t>
            </a:r>
            <a:endParaRPr lang="en-US" dirty="0"/>
          </a:p>
        </p:txBody>
      </p:sp>
    </p:spTree>
    <p:extLst>
      <p:ext uri="{BB962C8B-B14F-4D97-AF65-F5344CB8AC3E}">
        <p14:creationId xmlns:p14="http://schemas.microsoft.com/office/powerpoint/2010/main" val="1232499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W" dirty="0" smtClean="0"/>
              <a:t>What is referencing</a:t>
            </a:r>
            <a:endParaRPr lang="en-ZW" dirty="0"/>
          </a:p>
        </p:txBody>
      </p:sp>
      <p:sp>
        <p:nvSpPr>
          <p:cNvPr id="3" name="Subtitle 2"/>
          <p:cNvSpPr>
            <a:spLocks noGrp="1"/>
          </p:cNvSpPr>
          <p:nvPr>
            <p:ph type="subTitle" idx="1"/>
          </p:nvPr>
        </p:nvSpPr>
        <p:spPr/>
        <p:txBody>
          <a:bodyPr>
            <a:normAutofit/>
          </a:bodyPr>
          <a:lstStyle/>
          <a:p>
            <a:r>
              <a:rPr lang="en-ZW" smtClean="0"/>
              <a:t> acknowledging </a:t>
            </a:r>
            <a:r>
              <a:rPr lang="en-ZW"/>
              <a:t>the source of the information you have used (referred to) in your work.</a:t>
            </a:r>
            <a:endParaRPr lang="en-ZW" dirty="0"/>
          </a:p>
        </p:txBody>
      </p:sp>
    </p:spTree>
    <p:extLst>
      <p:ext uri="{BB962C8B-B14F-4D97-AF65-F5344CB8AC3E}">
        <p14:creationId xmlns:p14="http://schemas.microsoft.com/office/powerpoint/2010/main" val="2886147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72816"/>
            <a:ext cx="7408333" cy="4353347"/>
          </a:xfrm>
        </p:spPr>
        <p:txBody>
          <a:bodyPr>
            <a:normAutofit fontScale="92500" lnSpcReduction="20000"/>
          </a:bodyPr>
          <a:lstStyle/>
          <a:p>
            <a:pPr marL="342900" lvl="0" indent="-342900">
              <a:spcAft>
                <a:spcPts val="0"/>
              </a:spcAft>
              <a:buFont typeface="Symbol"/>
              <a:buChar char=""/>
              <a:tabLst>
                <a:tab pos="588645" algn="l"/>
              </a:tabLst>
            </a:pPr>
            <a:r>
              <a:rPr lang="en-GB" dirty="0">
                <a:latin typeface="Times New Roman"/>
                <a:ea typeface="Times New Roman"/>
              </a:rPr>
              <a:t> </a:t>
            </a:r>
            <a:r>
              <a:rPr lang="en-GB" dirty="0" smtClean="0">
                <a:latin typeface="Times New Roman"/>
                <a:ea typeface="Times New Roman"/>
              </a:rPr>
              <a:t>Use </a:t>
            </a:r>
            <a:r>
              <a:rPr lang="en-GB" dirty="0">
                <a:latin typeface="Times New Roman"/>
                <a:ea typeface="Times New Roman"/>
              </a:rPr>
              <a:t>the ‘hanging </a:t>
            </a:r>
            <a:r>
              <a:rPr lang="en-GB" dirty="0" smtClean="0">
                <a:latin typeface="Times New Roman"/>
                <a:ea typeface="Times New Roman"/>
              </a:rPr>
              <a:t>indent. </a:t>
            </a:r>
            <a:r>
              <a:rPr lang="en-GB" dirty="0">
                <a:latin typeface="Times New Roman"/>
                <a:ea typeface="Times New Roman"/>
              </a:rPr>
              <a:t>This means that the first line of the entry for each source begins on the margin, and subsequent lines are indented. It makes the author names stand out and helps the reader scan the list quickly</a:t>
            </a:r>
            <a:endParaRPr lang="en-US" dirty="0">
              <a:latin typeface="Times New Roman"/>
              <a:ea typeface="Times New Roman"/>
            </a:endParaRPr>
          </a:p>
          <a:p>
            <a:pPr marL="342900" lvl="0" indent="-342900">
              <a:spcAft>
                <a:spcPts val="0"/>
              </a:spcAft>
              <a:buFont typeface="Symbol"/>
              <a:buChar char=""/>
              <a:tabLst>
                <a:tab pos="588645" algn="l"/>
              </a:tabLst>
            </a:pPr>
            <a:r>
              <a:rPr lang="en-GB" dirty="0">
                <a:latin typeface="Times New Roman"/>
                <a:ea typeface="Times New Roman"/>
              </a:rPr>
              <a:t>Titles of books and journals are italicised.</a:t>
            </a:r>
            <a:endParaRPr lang="en-US" dirty="0">
              <a:latin typeface="Times New Roman"/>
              <a:ea typeface="Times New Roman"/>
            </a:endParaRPr>
          </a:p>
          <a:p>
            <a:pPr marL="342900" lvl="0" indent="-342900">
              <a:spcAft>
                <a:spcPts val="0"/>
              </a:spcAft>
              <a:buFont typeface="Symbol"/>
              <a:buChar char=""/>
              <a:tabLst>
                <a:tab pos="588645" algn="l"/>
              </a:tabLst>
            </a:pPr>
            <a:r>
              <a:rPr lang="en-GB" dirty="0">
                <a:latin typeface="Times New Roman"/>
                <a:ea typeface="Times New Roman"/>
              </a:rPr>
              <a:t>Titles of articles are not italicised, nor are they placed in quotations.</a:t>
            </a:r>
            <a:endParaRPr lang="en-US" dirty="0">
              <a:latin typeface="Times New Roman"/>
              <a:ea typeface="Times New Roman"/>
            </a:endParaRPr>
          </a:p>
          <a:p>
            <a:pPr marL="342900" lvl="0" indent="-342900">
              <a:spcAft>
                <a:spcPts val="0"/>
              </a:spcAft>
              <a:buFont typeface="Symbol"/>
              <a:buChar char=""/>
              <a:tabLst>
                <a:tab pos="588645" algn="l"/>
              </a:tabLst>
            </a:pPr>
            <a:r>
              <a:rPr lang="en-GB" dirty="0">
                <a:latin typeface="Times New Roman"/>
                <a:ea typeface="Times New Roman"/>
              </a:rPr>
              <a:t>Only the first word of article and book titles, the first word after a colon, and words that would normally require capitalization are capitalized</a:t>
            </a:r>
            <a:endParaRPr lang="en-US" dirty="0">
              <a:latin typeface="Times New Roman"/>
              <a:ea typeface="Times New Roman"/>
            </a:endParaRPr>
          </a:p>
          <a:p>
            <a:pPr marL="342900" lvl="0" indent="-342900">
              <a:spcAft>
                <a:spcPts val="0"/>
              </a:spcAft>
              <a:buFont typeface="Symbol"/>
              <a:buChar char=""/>
              <a:tabLst>
                <a:tab pos="588645" algn="l"/>
              </a:tabLst>
            </a:pPr>
            <a:r>
              <a:rPr lang="en-GB" dirty="0">
                <a:latin typeface="Times New Roman"/>
                <a:ea typeface="Times New Roman"/>
              </a:rPr>
              <a:t>Each word of a journal is capitalised</a:t>
            </a:r>
            <a:endParaRPr lang="en-US"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dirty="0" smtClean="0"/>
              <a:t>Formatting References</a:t>
            </a:r>
            <a:endParaRPr lang="en-US" dirty="0"/>
          </a:p>
        </p:txBody>
      </p:sp>
    </p:spTree>
    <p:extLst>
      <p:ext uri="{BB962C8B-B14F-4D97-AF65-F5344CB8AC3E}">
        <p14:creationId xmlns:p14="http://schemas.microsoft.com/office/powerpoint/2010/main" val="41638167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lstStyle/>
          <a:p>
            <a:pPr marL="342900" lvl="0" indent="-342900">
              <a:spcAft>
                <a:spcPts val="0"/>
              </a:spcAft>
              <a:buFont typeface="Symbol"/>
              <a:buChar char=""/>
              <a:tabLst>
                <a:tab pos="588645" algn="l"/>
              </a:tabLst>
            </a:pPr>
            <a:r>
              <a:rPr lang="en-GB" dirty="0">
                <a:latin typeface="Times New Roman"/>
                <a:ea typeface="Times New Roman"/>
              </a:rPr>
              <a:t>Use only the initials of the author’s first and middle names</a:t>
            </a:r>
            <a:endParaRPr lang="en-US" dirty="0">
              <a:latin typeface="Times New Roman"/>
              <a:ea typeface="Times New Roman"/>
            </a:endParaRPr>
          </a:p>
          <a:p>
            <a:pPr marL="342900" lvl="0" indent="-342900">
              <a:spcAft>
                <a:spcPts val="0"/>
              </a:spcAft>
              <a:buFont typeface="Symbol"/>
              <a:buChar char=""/>
              <a:tabLst>
                <a:tab pos="588645" algn="l"/>
              </a:tabLst>
            </a:pPr>
            <a:r>
              <a:rPr lang="en-GB" dirty="0">
                <a:latin typeface="Times New Roman"/>
                <a:ea typeface="Times New Roman"/>
              </a:rPr>
              <a:t>A full stop follows the date, article title, book title, and journal page numbers.</a:t>
            </a:r>
            <a:endParaRPr lang="en-US" dirty="0">
              <a:latin typeface="Times New Roman"/>
              <a:ea typeface="Times New Roman"/>
            </a:endParaRPr>
          </a:p>
          <a:p>
            <a:pPr marL="342900" lvl="0" indent="-342900">
              <a:spcAft>
                <a:spcPts val="0"/>
              </a:spcAft>
              <a:buFont typeface="Symbol"/>
              <a:buChar char=""/>
              <a:tabLst>
                <a:tab pos="588645" algn="l"/>
              </a:tabLst>
            </a:pPr>
            <a:r>
              <a:rPr lang="en-GB" dirty="0">
                <a:latin typeface="Times New Roman"/>
                <a:ea typeface="Times New Roman"/>
              </a:rPr>
              <a:t>A comma follows the journal title, and (Ed</a:t>
            </a:r>
            <a:r>
              <a:rPr lang="en-GB" dirty="0" smtClean="0">
                <a:latin typeface="Times New Roman"/>
                <a:ea typeface="Times New Roman"/>
              </a:rPr>
              <a:t>.)</a:t>
            </a:r>
            <a:endParaRPr lang="en-US" dirty="0">
              <a:latin typeface="Times New Roman"/>
              <a:ea typeface="Times New Roman"/>
            </a:endParaRPr>
          </a:p>
        </p:txBody>
      </p:sp>
      <p:sp>
        <p:nvSpPr>
          <p:cNvPr id="3" name="Title 2"/>
          <p:cNvSpPr>
            <a:spLocks noGrp="1"/>
          </p:cNvSpPr>
          <p:nvPr>
            <p:ph type="title"/>
          </p:nvPr>
        </p:nvSpPr>
        <p:spPr/>
        <p:txBody>
          <a:bodyPr/>
          <a:lstStyle/>
          <a:p>
            <a:r>
              <a:rPr lang="en-US" dirty="0"/>
              <a:t>Formatting References</a:t>
            </a:r>
          </a:p>
        </p:txBody>
      </p:sp>
    </p:spTree>
    <p:extLst>
      <p:ext uri="{BB962C8B-B14F-4D97-AF65-F5344CB8AC3E}">
        <p14:creationId xmlns:p14="http://schemas.microsoft.com/office/powerpoint/2010/main" val="19225246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00808"/>
            <a:ext cx="7408333" cy="4425355"/>
          </a:xfrm>
        </p:spPr>
        <p:txBody>
          <a:bodyPr>
            <a:normAutofit/>
          </a:bodyPr>
          <a:lstStyle/>
          <a:p>
            <a:pPr marL="0" indent="0">
              <a:buNone/>
            </a:pPr>
            <a:r>
              <a:rPr lang="en-US" dirty="0" smtClean="0">
                <a:solidFill>
                  <a:srgbClr val="000000"/>
                </a:solidFill>
                <a:latin typeface="Comic Sans MS"/>
              </a:rPr>
              <a:t>At the end of your essay, you need to have a list of all the sources either used or consulted.</a:t>
            </a:r>
          </a:p>
          <a:p>
            <a:pPr marL="0" indent="0">
              <a:buNone/>
            </a:pPr>
            <a:endParaRPr lang="en-US" dirty="0">
              <a:solidFill>
                <a:srgbClr val="000000"/>
              </a:solidFill>
              <a:latin typeface="Comic Sans MS"/>
            </a:endParaRPr>
          </a:p>
          <a:p>
            <a:pPr marL="0" indent="0">
              <a:buNone/>
            </a:pPr>
            <a:r>
              <a:rPr lang="en-US" dirty="0" smtClean="0">
                <a:solidFill>
                  <a:srgbClr val="000000"/>
                </a:solidFill>
                <a:latin typeface="Comic Sans MS"/>
              </a:rPr>
              <a:t>Make sure you follow the right convention. (the other conventions, like Chicago and other have been provided in the notes) given to you</a:t>
            </a:r>
          </a:p>
          <a:p>
            <a:pPr marL="0" indent="0">
              <a:buNone/>
            </a:pPr>
            <a:r>
              <a:rPr lang="en-US" dirty="0"/>
              <a:t/>
            </a:r>
            <a:br>
              <a:rPr lang="en-US" dirty="0"/>
            </a:br>
            <a:endParaRPr lang="en-US" dirty="0"/>
          </a:p>
        </p:txBody>
      </p:sp>
      <p:sp>
        <p:nvSpPr>
          <p:cNvPr id="3" name="Title 2"/>
          <p:cNvSpPr>
            <a:spLocks noGrp="1"/>
          </p:cNvSpPr>
          <p:nvPr>
            <p:ph type="title"/>
          </p:nvPr>
        </p:nvSpPr>
        <p:spPr/>
        <p:txBody>
          <a:bodyPr/>
          <a:lstStyle/>
          <a:p>
            <a:r>
              <a:rPr lang="en-US" dirty="0" smtClean="0"/>
              <a:t>Creating a Reference List</a:t>
            </a:r>
            <a:endParaRPr lang="en-US" dirty="0"/>
          </a:p>
        </p:txBody>
      </p:sp>
    </p:spTree>
    <p:extLst>
      <p:ext uri="{BB962C8B-B14F-4D97-AF65-F5344CB8AC3E}">
        <p14:creationId xmlns:p14="http://schemas.microsoft.com/office/powerpoint/2010/main" val="37348980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 There are many different referencing styles (over 100).  </a:t>
            </a:r>
            <a:endParaRPr lang="en-US" dirty="0" smtClean="0"/>
          </a:p>
          <a:p>
            <a:r>
              <a:rPr lang="en-US" dirty="0" smtClean="0"/>
              <a:t>It </a:t>
            </a:r>
            <a:r>
              <a:rPr lang="en-US" dirty="0"/>
              <a:t>is essential to follow the style specified in your assignments and not to mix </a:t>
            </a:r>
            <a:r>
              <a:rPr lang="en-US" dirty="0" smtClean="0"/>
              <a:t>styles.</a:t>
            </a:r>
          </a:p>
          <a:p>
            <a:r>
              <a:rPr lang="en-US" dirty="0" smtClean="0"/>
              <a:t>Consistency </a:t>
            </a:r>
            <a:r>
              <a:rPr lang="en-US" dirty="0"/>
              <a:t>of style is important! </a:t>
            </a:r>
            <a:endParaRPr lang="en-US" dirty="0" smtClean="0"/>
          </a:p>
          <a:p>
            <a:r>
              <a:rPr lang="en-US" dirty="0"/>
              <a:t>See the </a:t>
            </a:r>
            <a:r>
              <a:rPr lang="en-US" dirty="0" smtClean="0"/>
              <a:t>APA style </a:t>
            </a:r>
            <a:r>
              <a:rPr lang="en-US" dirty="0"/>
              <a:t>website   </a:t>
            </a:r>
            <a:r>
              <a:rPr lang="en-US" dirty="0" smtClean="0">
                <a:hlinkClick r:id="rId2"/>
              </a:rPr>
              <a:t>http</a:t>
            </a:r>
            <a:r>
              <a:rPr lang="en-US" dirty="0">
                <a:hlinkClick r:id="rId2"/>
              </a:rPr>
              <a:t>://www.apastyle.org</a:t>
            </a:r>
            <a:r>
              <a:rPr lang="en-US" dirty="0" smtClean="0">
                <a:hlinkClick r:id="rId2"/>
              </a:rPr>
              <a:t>/</a:t>
            </a:r>
            <a:r>
              <a:rPr lang="en-US" dirty="0" smtClean="0"/>
              <a:t>  </a:t>
            </a:r>
            <a:endParaRPr lang="en-US" dirty="0"/>
          </a:p>
          <a:p>
            <a:r>
              <a:rPr lang="en-US" dirty="0"/>
              <a:t>T</a:t>
            </a:r>
            <a:r>
              <a:rPr lang="en-US" dirty="0" smtClean="0"/>
              <a:t>here are also </a:t>
            </a:r>
            <a:r>
              <a:rPr lang="en-US" dirty="0"/>
              <a:t>APA wizards freely available online and Microsoft Word provides a built-in referencing function (Note: some editing maybe required when using these tools) </a:t>
            </a:r>
          </a:p>
          <a:p>
            <a:endParaRPr lang="en-US" dirty="0"/>
          </a:p>
        </p:txBody>
      </p:sp>
      <p:sp>
        <p:nvSpPr>
          <p:cNvPr id="3" name="Title 2"/>
          <p:cNvSpPr>
            <a:spLocks noGrp="1"/>
          </p:cNvSpPr>
          <p:nvPr>
            <p:ph type="title"/>
          </p:nvPr>
        </p:nvSpPr>
        <p:spPr/>
        <p:txBody>
          <a:bodyPr>
            <a:normAutofit fontScale="90000"/>
          </a:bodyPr>
          <a:lstStyle/>
          <a:p>
            <a:pPr algn="ctr"/>
            <a:r>
              <a:rPr lang="en-US" dirty="0" smtClean="0"/>
              <a:t>APA (American Psychological Association (6</a:t>
            </a:r>
            <a:r>
              <a:rPr lang="en-US" baseline="30000" dirty="0" smtClean="0"/>
              <a:t>th</a:t>
            </a:r>
            <a:r>
              <a:rPr lang="en-US" dirty="0" smtClean="0"/>
              <a:t> edition)</a:t>
            </a:r>
            <a:endParaRPr lang="en-US" dirty="0"/>
          </a:p>
        </p:txBody>
      </p:sp>
    </p:spTree>
    <p:extLst>
      <p:ext uri="{BB962C8B-B14F-4D97-AF65-F5344CB8AC3E}">
        <p14:creationId xmlns:p14="http://schemas.microsoft.com/office/powerpoint/2010/main" val="23238180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b="1" dirty="0" smtClean="0"/>
              <a:t>In-text citations:</a:t>
            </a:r>
            <a:r>
              <a:rPr lang="en-US" dirty="0" smtClean="0"/>
              <a:t> even </a:t>
            </a:r>
            <a:r>
              <a:rPr lang="en-US" dirty="0"/>
              <a:t>though you have put someone else’s ideas or information in your own words </a:t>
            </a:r>
            <a:r>
              <a:rPr lang="en-US" dirty="0" smtClean="0"/>
              <a:t>(paraphrased</a:t>
            </a:r>
            <a:r>
              <a:rPr lang="en-US" dirty="0"/>
              <a:t>), you still need to show where the original idea or information came from. </a:t>
            </a:r>
            <a:r>
              <a:rPr lang="en-US" dirty="0" smtClean="0"/>
              <a:t> </a:t>
            </a:r>
            <a:endParaRPr lang="en-US" dirty="0"/>
          </a:p>
          <a:p>
            <a:r>
              <a:rPr lang="en-US" dirty="0"/>
              <a:t>When citing in text within an assignment, use the author/s (or editor/s) last name followed by the year of publication</a:t>
            </a:r>
            <a:r>
              <a:rPr lang="en-US" dirty="0" smtClean="0"/>
              <a:t>.</a:t>
            </a:r>
          </a:p>
          <a:p>
            <a:r>
              <a:rPr lang="en-US" dirty="0"/>
              <a:t>Whitney and </a:t>
            </a:r>
            <a:r>
              <a:rPr lang="en-US" dirty="0" err="1"/>
              <a:t>Rolfes</a:t>
            </a:r>
            <a:r>
              <a:rPr lang="en-US" dirty="0"/>
              <a:t> (2011) state </a:t>
            </a:r>
            <a:r>
              <a:rPr lang="en-US" dirty="0" smtClean="0"/>
              <a:t>that the </a:t>
            </a:r>
            <a:r>
              <a:rPr lang="en-US" dirty="0"/>
              <a:t>body requires many nutrients to function but highlight that water is of greater importance than any other nutrient. </a:t>
            </a:r>
          </a:p>
          <a:p>
            <a:endParaRPr lang="en-US" dirty="0"/>
          </a:p>
        </p:txBody>
      </p:sp>
      <p:sp>
        <p:nvSpPr>
          <p:cNvPr id="3" name="Title 2"/>
          <p:cNvSpPr>
            <a:spLocks noGrp="1"/>
          </p:cNvSpPr>
          <p:nvPr>
            <p:ph type="title"/>
          </p:nvPr>
        </p:nvSpPr>
        <p:spPr/>
        <p:txBody>
          <a:bodyPr/>
          <a:lstStyle/>
          <a:p>
            <a:pPr algn="ctr"/>
            <a:r>
              <a:rPr lang="en-US" dirty="0" smtClean="0"/>
              <a:t>APA Referencing Style</a:t>
            </a:r>
            <a:endParaRPr lang="en-US" dirty="0"/>
          </a:p>
        </p:txBody>
      </p:sp>
    </p:spTree>
    <p:extLst>
      <p:ext uri="{BB962C8B-B14F-4D97-AF65-F5344CB8AC3E}">
        <p14:creationId xmlns:p14="http://schemas.microsoft.com/office/powerpoint/2010/main" val="34014690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Reference </a:t>
            </a:r>
            <a:r>
              <a:rPr lang="en-US" b="1" dirty="0"/>
              <a:t>list entry:</a:t>
            </a:r>
            <a:r>
              <a:rPr lang="en-US" dirty="0"/>
              <a:t> </a:t>
            </a:r>
          </a:p>
          <a:p>
            <a:r>
              <a:rPr lang="en-US" dirty="0"/>
              <a:t>Whitney, E., &amp; </a:t>
            </a:r>
            <a:r>
              <a:rPr lang="en-US" dirty="0" err="1"/>
              <a:t>Rolfes</a:t>
            </a:r>
            <a:r>
              <a:rPr lang="en-US" dirty="0"/>
              <a:t>, S. (2011</a:t>
            </a:r>
            <a:r>
              <a:rPr lang="en-US" dirty="0" smtClean="0"/>
              <a:t>). </a:t>
            </a:r>
            <a:r>
              <a:rPr lang="en-US" i="1" dirty="0" smtClean="0"/>
              <a:t>Understanding </a:t>
            </a:r>
            <a:r>
              <a:rPr lang="en-US" i="1" dirty="0"/>
              <a:t>nutrition </a:t>
            </a:r>
            <a:r>
              <a:rPr lang="en-US" dirty="0"/>
              <a:t>(12th ed.). Australia: Wadsworth </a:t>
            </a:r>
            <a:r>
              <a:rPr lang="en-US" dirty="0" err="1"/>
              <a:t>Cengage</a:t>
            </a:r>
            <a:r>
              <a:rPr lang="en-US" dirty="0"/>
              <a:t> Learning. </a:t>
            </a:r>
          </a:p>
          <a:p>
            <a:r>
              <a:rPr lang="en-US" b="1" dirty="0"/>
              <a:t>Note: </a:t>
            </a:r>
            <a:r>
              <a:rPr lang="en-US" dirty="0"/>
              <a:t>This book did not have a city for place of publication, just a country. </a:t>
            </a:r>
            <a:endParaRPr lang="en-US" dirty="0" smtClean="0"/>
          </a:p>
          <a:p>
            <a:r>
              <a:rPr lang="en-US" b="1" dirty="0" smtClean="0"/>
              <a:t>Extra </a:t>
            </a:r>
            <a:r>
              <a:rPr lang="en-US" b="1" dirty="0"/>
              <a:t>note:</a:t>
            </a:r>
            <a:r>
              <a:rPr lang="en-US" dirty="0"/>
              <a:t> This book has an edition.  This information is included straight after the title</a:t>
            </a:r>
            <a:r>
              <a:rPr lang="en-US" dirty="0" smtClean="0"/>
              <a:t>.</a:t>
            </a:r>
          </a:p>
          <a:p>
            <a:pPr marL="109728" indent="0">
              <a:buNone/>
            </a:pPr>
            <a:endParaRPr lang="en-US" dirty="0"/>
          </a:p>
        </p:txBody>
      </p:sp>
      <p:sp>
        <p:nvSpPr>
          <p:cNvPr id="3" name="Title 2"/>
          <p:cNvSpPr>
            <a:spLocks noGrp="1"/>
          </p:cNvSpPr>
          <p:nvPr>
            <p:ph type="title"/>
          </p:nvPr>
        </p:nvSpPr>
        <p:spPr/>
        <p:txBody>
          <a:bodyPr/>
          <a:lstStyle/>
          <a:p>
            <a:pPr algn="ctr"/>
            <a:r>
              <a:rPr lang="en-US" dirty="0" smtClean="0"/>
              <a:t>Referencing</a:t>
            </a:r>
            <a:endParaRPr lang="en-US" dirty="0"/>
          </a:p>
        </p:txBody>
      </p:sp>
    </p:spTree>
    <p:extLst>
      <p:ext uri="{BB962C8B-B14F-4D97-AF65-F5344CB8AC3E}">
        <p14:creationId xmlns:p14="http://schemas.microsoft.com/office/powerpoint/2010/main" val="19720524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8840"/>
            <a:ext cx="7408333" cy="4137323"/>
          </a:xfrm>
        </p:spPr>
        <p:txBody>
          <a:bodyPr/>
          <a:lstStyle/>
          <a:p>
            <a:r>
              <a:rPr lang="en-US" dirty="0" smtClean="0"/>
              <a:t>Quoting</a:t>
            </a:r>
            <a:endParaRPr lang="en-US" dirty="0"/>
          </a:p>
          <a:p>
            <a:r>
              <a:rPr lang="en-US" dirty="0" smtClean="0"/>
              <a:t>Summarizing</a:t>
            </a:r>
            <a:endParaRPr lang="en-US" dirty="0"/>
          </a:p>
          <a:p>
            <a:r>
              <a:rPr lang="en-US" dirty="0" smtClean="0"/>
              <a:t>Paraphrasing</a:t>
            </a:r>
            <a:endParaRPr lang="en-US" dirty="0"/>
          </a:p>
        </p:txBody>
      </p:sp>
      <p:sp>
        <p:nvSpPr>
          <p:cNvPr id="3" name="Title 2"/>
          <p:cNvSpPr>
            <a:spLocks noGrp="1"/>
          </p:cNvSpPr>
          <p:nvPr>
            <p:ph type="title"/>
          </p:nvPr>
        </p:nvSpPr>
        <p:spPr/>
        <p:txBody>
          <a:bodyPr/>
          <a:lstStyle/>
          <a:p>
            <a:r>
              <a:rPr lang="en-US" dirty="0"/>
              <a:t>Methods of Citing</a:t>
            </a:r>
          </a:p>
        </p:txBody>
      </p:sp>
    </p:spTree>
    <p:extLst>
      <p:ext uri="{BB962C8B-B14F-4D97-AF65-F5344CB8AC3E}">
        <p14:creationId xmlns:p14="http://schemas.microsoft.com/office/powerpoint/2010/main" val="14302712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92500"/>
          </a:bodyPr>
          <a:lstStyle/>
          <a:p>
            <a:r>
              <a:rPr lang="en-US" dirty="0"/>
              <a:t>A quotation is an exact copy of words that someone else has written or said; thus, writing the words verbatim. </a:t>
            </a:r>
            <a:endParaRPr lang="en-US" dirty="0" smtClean="0"/>
          </a:p>
          <a:p>
            <a:r>
              <a:rPr lang="en-US" dirty="0" smtClean="0"/>
              <a:t>These </a:t>
            </a:r>
            <a:r>
              <a:rPr lang="en-US" dirty="0"/>
              <a:t>words are placed within quotation marks </a:t>
            </a:r>
            <a:r>
              <a:rPr lang="en-US" dirty="0" smtClean="0"/>
              <a:t>if they are less than 40 or as a block quotation if they are more than 40. </a:t>
            </a:r>
          </a:p>
          <a:p>
            <a:r>
              <a:rPr lang="en-US" dirty="0"/>
              <a:t>Longer direct quotations should be entered as a separate paragraph and indented from the main </a:t>
            </a:r>
            <a:r>
              <a:rPr lang="en-US" dirty="0" smtClean="0"/>
              <a:t>text; quotation </a:t>
            </a:r>
            <a:r>
              <a:rPr lang="en-US" dirty="0"/>
              <a:t>marks are not required.</a:t>
            </a:r>
          </a:p>
        </p:txBody>
      </p:sp>
      <p:sp>
        <p:nvSpPr>
          <p:cNvPr id="3" name="Title 2"/>
          <p:cNvSpPr>
            <a:spLocks noGrp="1"/>
          </p:cNvSpPr>
          <p:nvPr>
            <p:ph type="title"/>
          </p:nvPr>
        </p:nvSpPr>
        <p:spPr/>
        <p:txBody>
          <a:bodyPr/>
          <a:lstStyle/>
          <a:p>
            <a:r>
              <a:rPr lang="en-US" dirty="0" smtClean="0"/>
              <a:t>Quoting</a:t>
            </a:r>
            <a:endParaRPr lang="en-US" dirty="0"/>
          </a:p>
        </p:txBody>
      </p:sp>
    </p:spTree>
    <p:extLst>
      <p:ext uri="{BB962C8B-B14F-4D97-AF65-F5344CB8AC3E}">
        <p14:creationId xmlns:p14="http://schemas.microsoft.com/office/powerpoint/2010/main" val="13487240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a:bodyPr>
          <a:lstStyle/>
          <a:p>
            <a:pPr algn="just"/>
            <a:endParaRPr lang="en-US" dirty="0" smtClean="0"/>
          </a:p>
          <a:p>
            <a:pPr algn="just"/>
            <a:r>
              <a:rPr lang="en-US" dirty="0" smtClean="0"/>
              <a:t>Quotation </a:t>
            </a:r>
            <a:r>
              <a:rPr lang="en-US" dirty="0"/>
              <a:t>marks should be used rarely </a:t>
            </a:r>
            <a:r>
              <a:rPr lang="en-US" dirty="0" smtClean="0"/>
              <a:t>and selectively. Corbett</a:t>
            </a:r>
            <a:r>
              <a:rPr lang="en-US" dirty="0"/>
              <a:t>, one of America's </a:t>
            </a:r>
            <a:r>
              <a:rPr lang="en-US" dirty="0" smtClean="0"/>
              <a:t>most distinguished </a:t>
            </a:r>
            <a:r>
              <a:rPr lang="en-US" dirty="0"/>
              <a:t>rhetoricians, </a:t>
            </a:r>
            <a:r>
              <a:rPr lang="en-US" dirty="0" smtClean="0"/>
              <a:t>defines grammar </a:t>
            </a:r>
            <a:r>
              <a:rPr lang="en-US" dirty="0"/>
              <a:t>clearly "as the study of </a:t>
            </a:r>
            <a:r>
              <a:rPr lang="en-US" dirty="0" smtClean="0"/>
              <a:t>how a </a:t>
            </a:r>
            <a:r>
              <a:rPr lang="en-US" dirty="0"/>
              <a:t>language 'works'--a study of how </a:t>
            </a:r>
            <a:r>
              <a:rPr lang="en-US" dirty="0" smtClean="0"/>
              <a:t>the structural </a:t>
            </a:r>
            <a:r>
              <a:rPr lang="en-US" dirty="0"/>
              <a:t>system of a </a:t>
            </a:r>
            <a:r>
              <a:rPr lang="en-US" dirty="0" smtClean="0"/>
              <a:t>language combines </a:t>
            </a:r>
            <a:r>
              <a:rPr lang="en-US" dirty="0"/>
              <a:t>with a vocabulary to </a:t>
            </a:r>
            <a:r>
              <a:rPr lang="en-US" dirty="0" smtClean="0"/>
              <a:t>convey meaning</a:t>
            </a:r>
            <a:r>
              <a:rPr lang="en-US" dirty="0"/>
              <a:t>" (111).</a:t>
            </a:r>
          </a:p>
        </p:txBody>
      </p:sp>
      <p:sp>
        <p:nvSpPr>
          <p:cNvPr id="3" name="Title 2"/>
          <p:cNvSpPr>
            <a:spLocks noGrp="1"/>
          </p:cNvSpPr>
          <p:nvPr>
            <p:ph type="title"/>
          </p:nvPr>
        </p:nvSpPr>
        <p:spPr/>
        <p:txBody>
          <a:bodyPr/>
          <a:lstStyle/>
          <a:p>
            <a:r>
              <a:rPr lang="en-US" dirty="0" smtClean="0"/>
              <a:t>Example of quotation</a:t>
            </a:r>
            <a:endParaRPr lang="en-US" dirty="0"/>
          </a:p>
        </p:txBody>
      </p:sp>
    </p:spTree>
    <p:extLst>
      <p:ext uri="{BB962C8B-B14F-4D97-AF65-F5344CB8AC3E}">
        <p14:creationId xmlns:p14="http://schemas.microsoft.com/office/powerpoint/2010/main" val="32719064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b="1" dirty="0"/>
              <a:t>Long quotations (40 or more words) </a:t>
            </a:r>
            <a:r>
              <a:rPr lang="en-GB" dirty="0" smtClean="0"/>
              <a:t> </a:t>
            </a:r>
            <a:r>
              <a:rPr lang="en-GB" dirty="0"/>
              <a:t>should be started on a new line, and all lines should be indented five spaces from the left hand margin, creating a distinctly separate block of text. </a:t>
            </a:r>
            <a:endParaRPr lang="en-GB" dirty="0" smtClean="0"/>
          </a:p>
          <a:p>
            <a:pPr lvl="0"/>
            <a:r>
              <a:rPr lang="en-GB" dirty="0" smtClean="0"/>
              <a:t>No </a:t>
            </a:r>
            <a:r>
              <a:rPr lang="en-GB" dirty="0"/>
              <a:t>quotation marks are necessary. </a:t>
            </a:r>
            <a:endParaRPr lang="en-GB" dirty="0" smtClean="0"/>
          </a:p>
          <a:p>
            <a:pPr lvl="0"/>
            <a:r>
              <a:rPr lang="en-GB" dirty="0" smtClean="0"/>
              <a:t>Note </a:t>
            </a:r>
            <a:r>
              <a:rPr lang="en-GB" dirty="0"/>
              <a:t>that the page number in brackets comes </a:t>
            </a:r>
            <a:r>
              <a:rPr lang="en-GB" b="1" dirty="0"/>
              <a:t>after</a:t>
            </a:r>
            <a:r>
              <a:rPr lang="en-GB" dirty="0"/>
              <a:t> the full stop.</a:t>
            </a:r>
            <a:endParaRPr lang="en-US" dirty="0"/>
          </a:p>
          <a:p>
            <a:pPr marL="0" indent="0">
              <a:buNone/>
            </a:pPr>
            <a:r>
              <a:rPr lang="en-GB" b="1" dirty="0"/>
              <a:t> </a:t>
            </a:r>
            <a:endParaRPr lang="en-US" dirty="0"/>
          </a:p>
          <a:p>
            <a:endParaRPr lang="en-US" dirty="0"/>
          </a:p>
        </p:txBody>
      </p:sp>
      <p:sp>
        <p:nvSpPr>
          <p:cNvPr id="3" name="Title 2"/>
          <p:cNvSpPr>
            <a:spLocks noGrp="1"/>
          </p:cNvSpPr>
          <p:nvPr>
            <p:ph type="title"/>
          </p:nvPr>
        </p:nvSpPr>
        <p:spPr/>
        <p:txBody>
          <a:bodyPr/>
          <a:lstStyle/>
          <a:p>
            <a:r>
              <a:rPr lang="en-US" dirty="0" smtClean="0"/>
              <a:t>Block quotations</a:t>
            </a:r>
            <a:endParaRPr lang="en-US" dirty="0"/>
          </a:p>
        </p:txBody>
      </p:sp>
    </p:spTree>
    <p:extLst>
      <p:ext uri="{BB962C8B-B14F-4D97-AF65-F5344CB8AC3E}">
        <p14:creationId xmlns:p14="http://schemas.microsoft.com/office/powerpoint/2010/main" val="943959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To provides </a:t>
            </a:r>
            <a:r>
              <a:rPr lang="en-US" dirty="0"/>
              <a:t>with the supporting evidence </a:t>
            </a:r>
            <a:r>
              <a:rPr lang="en-US" dirty="0" smtClean="0"/>
              <a:t>needed in an </a:t>
            </a:r>
            <a:r>
              <a:rPr lang="en-US" dirty="0"/>
              <a:t>assignment. </a:t>
            </a:r>
          </a:p>
          <a:p>
            <a:r>
              <a:rPr lang="en-US" dirty="0" smtClean="0"/>
              <a:t>To give </a:t>
            </a:r>
            <a:r>
              <a:rPr lang="en-US" dirty="0"/>
              <a:t>the original author credit for </a:t>
            </a:r>
            <a:r>
              <a:rPr lang="en-US" dirty="0" smtClean="0"/>
              <a:t>his/her </a:t>
            </a:r>
            <a:r>
              <a:rPr lang="en-US" dirty="0"/>
              <a:t>own ideas and work </a:t>
            </a:r>
          </a:p>
          <a:p>
            <a:r>
              <a:rPr lang="en-US" dirty="0" smtClean="0"/>
              <a:t>To show that </a:t>
            </a:r>
            <a:r>
              <a:rPr lang="en-US" dirty="0"/>
              <a:t>you have </a:t>
            </a:r>
            <a:r>
              <a:rPr lang="en-US" dirty="0" smtClean="0"/>
              <a:t>read</a:t>
            </a:r>
            <a:r>
              <a:rPr lang="en-US" dirty="0"/>
              <a:t>:</a:t>
            </a:r>
            <a:r>
              <a:rPr lang="en-US" dirty="0" smtClean="0"/>
              <a:t> </a:t>
            </a:r>
            <a:r>
              <a:rPr lang="en-US" dirty="0"/>
              <a:t>references demonstrate the depth and the breadth of </a:t>
            </a:r>
            <a:r>
              <a:rPr lang="en-US" dirty="0" smtClean="0"/>
              <a:t>research</a:t>
            </a:r>
            <a:endParaRPr lang="en-US" dirty="0"/>
          </a:p>
          <a:p>
            <a:r>
              <a:rPr lang="en-US" dirty="0" smtClean="0"/>
              <a:t>To enable </a:t>
            </a:r>
            <a:r>
              <a:rPr lang="en-US" dirty="0"/>
              <a:t>the </a:t>
            </a:r>
            <a:r>
              <a:rPr lang="en-US" dirty="0" smtClean="0"/>
              <a:t>reader/researcher </a:t>
            </a:r>
            <a:r>
              <a:rPr lang="en-US" dirty="0"/>
              <a:t>to locate the sources referred to </a:t>
            </a:r>
            <a:r>
              <a:rPr lang="en-US" dirty="0" smtClean="0"/>
              <a:t>the paper</a:t>
            </a:r>
            <a:endParaRPr lang="en-US" dirty="0"/>
          </a:p>
        </p:txBody>
      </p:sp>
      <p:sp>
        <p:nvSpPr>
          <p:cNvPr id="3" name="Title 2"/>
          <p:cNvSpPr>
            <a:spLocks noGrp="1"/>
          </p:cNvSpPr>
          <p:nvPr>
            <p:ph type="title"/>
          </p:nvPr>
        </p:nvSpPr>
        <p:spPr/>
        <p:txBody>
          <a:bodyPr/>
          <a:lstStyle/>
          <a:p>
            <a:pPr algn="ctr"/>
            <a:r>
              <a:rPr lang="en-US" dirty="0" smtClean="0"/>
              <a:t>Why referencing</a:t>
            </a:r>
            <a:endParaRPr lang="en-US" dirty="0"/>
          </a:p>
        </p:txBody>
      </p:sp>
    </p:spTree>
    <p:extLst>
      <p:ext uri="{BB962C8B-B14F-4D97-AF65-F5344CB8AC3E}">
        <p14:creationId xmlns:p14="http://schemas.microsoft.com/office/powerpoint/2010/main" val="6679975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Example of a long/block quotation</a:t>
            </a:r>
            <a:endParaRPr lang="en-US"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772816"/>
            <a:ext cx="7560840"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8460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628800"/>
            <a:ext cx="7408333" cy="4497363"/>
          </a:xfrm>
        </p:spPr>
        <p:txBody>
          <a:bodyPr>
            <a:normAutofit fontScale="92500" lnSpcReduction="20000"/>
          </a:bodyPr>
          <a:lstStyle/>
          <a:p>
            <a:pPr marL="0" indent="0" algn="just">
              <a:buNone/>
            </a:pPr>
            <a:r>
              <a:rPr lang="en-US" dirty="0"/>
              <a:t>King (1997) describes the intertwining of fate and memory in many evocative passages, such as:</a:t>
            </a:r>
          </a:p>
          <a:p>
            <a:pPr marL="0" indent="0" algn="just">
              <a:buNone/>
            </a:pPr>
            <a:r>
              <a:rPr lang="en-US" dirty="0" smtClean="0"/>
              <a:t>	So </a:t>
            </a:r>
            <a:r>
              <a:rPr lang="en-US" dirty="0"/>
              <a:t>the three of them rode towards their end of </a:t>
            </a:r>
            <a:r>
              <a:rPr lang="en-US" dirty="0" smtClean="0"/>
              <a:t>	the </a:t>
            </a:r>
            <a:r>
              <a:rPr lang="en-US" dirty="0"/>
              <a:t>Great Road, while summer lay all 	about </a:t>
            </a:r>
            <a:r>
              <a:rPr lang="en-US" dirty="0" smtClean="0"/>
              <a:t>	them</a:t>
            </a:r>
            <a:r>
              <a:rPr lang="en-US" dirty="0"/>
              <a:t>, breathless as a gasp. Roland looked up </a:t>
            </a:r>
            <a:r>
              <a:rPr lang="en-US" dirty="0" smtClean="0"/>
              <a:t>	and </a:t>
            </a:r>
            <a:r>
              <a:rPr lang="en-US" dirty="0"/>
              <a:t>saw something that made him 	forget all </a:t>
            </a:r>
            <a:r>
              <a:rPr lang="en-US" dirty="0" smtClean="0"/>
              <a:t>	about </a:t>
            </a:r>
            <a:r>
              <a:rPr lang="en-US" dirty="0"/>
              <a:t>the Wizard's Rainbow. It was his mother, </a:t>
            </a:r>
            <a:r>
              <a:rPr lang="en-US" dirty="0" smtClean="0"/>
              <a:t>	leaning </a:t>
            </a:r>
            <a:r>
              <a:rPr lang="en-US" dirty="0"/>
              <a:t>out of her </a:t>
            </a:r>
            <a:r>
              <a:rPr lang="en-US" dirty="0" smtClean="0"/>
              <a:t>apartment's </a:t>
            </a:r>
            <a:r>
              <a:rPr lang="en-US" dirty="0"/>
              <a:t>bedroom </a:t>
            </a:r>
            <a:r>
              <a:rPr lang="en-US" dirty="0" smtClean="0"/>
              <a:t>	window</a:t>
            </a:r>
            <a:r>
              <a:rPr lang="en-US" dirty="0"/>
              <a:t>: the oval of her face surrounded by the </a:t>
            </a:r>
            <a:r>
              <a:rPr lang="en-US" dirty="0" smtClean="0"/>
              <a:t>	timeless </a:t>
            </a:r>
            <a:r>
              <a:rPr lang="en-US" dirty="0"/>
              <a:t>grey 	stone of the castle's west wing. </a:t>
            </a:r>
            <a:r>
              <a:rPr lang="en-US" dirty="0" smtClean="0"/>
              <a:t>	(</a:t>
            </a:r>
            <a:r>
              <a:rPr lang="en-US" dirty="0"/>
              <a:t>Pp. 553–554</a:t>
            </a:r>
            <a:r>
              <a:rPr lang="en-US" dirty="0" smtClean="0"/>
              <a:t>)</a:t>
            </a:r>
            <a:endParaRPr lang="en-US" dirty="0"/>
          </a:p>
        </p:txBody>
      </p:sp>
      <p:sp>
        <p:nvSpPr>
          <p:cNvPr id="3" name="Title 2"/>
          <p:cNvSpPr>
            <a:spLocks noGrp="1"/>
          </p:cNvSpPr>
          <p:nvPr>
            <p:ph type="title"/>
          </p:nvPr>
        </p:nvSpPr>
        <p:spPr/>
        <p:txBody>
          <a:bodyPr/>
          <a:lstStyle/>
          <a:p>
            <a:r>
              <a:rPr lang="en-US" dirty="0" smtClean="0"/>
              <a:t>Example of long quotation</a:t>
            </a:r>
            <a:endParaRPr lang="en-US" dirty="0"/>
          </a:p>
        </p:txBody>
      </p:sp>
    </p:spTree>
    <p:extLst>
      <p:ext uri="{BB962C8B-B14F-4D97-AF65-F5344CB8AC3E}">
        <p14:creationId xmlns:p14="http://schemas.microsoft.com/office/powerpoint/2010/main" val="2616818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85000" lnSpcReduction="20000"/>
          </a:bodyPr>
          <a:lstStyle/>
          <a:p>
            <a:r>
              <a:rPr lang="en-ZA" b="1" dirty="0"/>
              <a:t>Omitting part of a </a:t>
            </a:r>
            <a:r>
              <a:rPr lang="en-ZA" b="1" dirty="0" smtClean="0"/>
              <a:t>quotation</a:t>
            </a:r>
            <a:r>
              <a:rPr lang="en-US" dirty="0" smtClean="0"/>
              <a:t>: </a:t>
            </a:r>
            <a:r>
              <a:rPr lang="en-ZA" dirty="0" smtClean="0"/>
              <a:t>Show </a:t>
            </a:r>
            <a:r>
              <a:rPr lang="en-ZA" dirty="0"/>
              <a:t>this by using ellipsis (…).</a:t>
            </a:r>
            <a:endParaRPr lang="en-US" dirty="0"/>
          </a:p>
          <a:p>
            <a:pPr>
              <a:buFont typeface="Wingdings" pitchFamily="2" charset="2"/>
              <a:buChar char="Ø"/>
            </a:pPr>
            <a:r>
              <a:rPr lang="en-ZA" dirty="0"/>
              <a:t>‘Thunderstorms… have become increasingly common’ (Jones, 2009, p. 87).</a:t>
            </a:r>
            <a:endParaRPr lang="en-US" dirty="0"/>
          </a:p>
          <a:p>
            <a:r>
              <a:rPr lang="en-ZA" b="1" dirty="0"/>
              <a:t>Inserting your own, or different, words into a </a:t>
            </a:r>
            <a:r>
              <a:rPr lang="en-ZA" b="1" dirty="0" smtClean="0"/>
              <a:t>quotation</a:t>
            </a:r>
            <a:r>
              <a:rPr lang="en-US" dirty="0" smtClean="0"/>
              <a:t>: </a:t>
            </a:r>
            <a:r>
              <a:rPr lang="en-ZA" dirty="0" smtClean="0"/>
              <a:t>Put </a:t>
            </a:r>
            <a:r>
              <a:rPr lang="en-ZA" dirty="0"/>
              <a:t>your inserted words in square brackets [].</a:t>
            </a:r>
            <a:endParaRPr lang="en-US" dirty="0"/>
          </a:p>
          <a:p>
            <a:r>
              <a:rPr lang="en-ZA" dirty="0"/>
              <a:t>‘Nothing [football boots] comes close…’ (Beckham, 2007, p. 7). </a:t>
            </a:r>
            <a:endParaRPr lang="en-US" dirty="0"/>
          </a:p>
          <a:p>
            <a:r>
              <a:rPr lang="en-ZA" b="1" dirty="0"/>
              <a:t>Pointing out an error in a quotation</a:t>
            </a:r>
            <a:endParaRPr lang="en-US" dirty="0"/>
          </a:p>
          <a:p>
            <a:r>
              <a:rPr lang="en-ZA" dirty="0"/>
              <a:t>Do not correct the error, instead write [sic]. </a:t>
            </a:r>
            <a:endParaRPr lang="en-US" dirty="0"/>
          </a:p>
          <a:p>
            <a:r>
              <a:rPr lang="en-ZA" dirty="0"/>
              <a:t>Crowley (1784) noted that ‘</a:t>
            </a:r>
            <a:r>
              <a:rPr lang="en-ZA" dirty="0" err="1"/>
              <a:t>capentars</a:t>
            </a:r>
            <a:r>
              <a:rPr lang="en-ZA" dirty="0"/>
              <a:t> [sic] worked with wood</a:t>
            </a:r>
            <a:r>
              <a:rPr lang="en-ZA" dirty="0" smtClean="0"/>
              <a:t>’</a:t>
            </a:r>
            <a:endParaRPr lang="en-US" dirty="0"/>
          </a:p>
        </p:txBody>
      </p:sp>
      <p:sp>
        <p:nvSpPr>
          <p:cNvPr id="3" name="Title 2"/>
          <p:cNvSpPr>
            <a:spLocks noGrp="1"/>
          </p:cNvSpPr>
          <p:nvPr>
            <p:ph type="title"/>
          </p:nvPr>
        </p:nvSpPr>
        <p:spPr/>
        <p:txBody>
          <a:bodyPr/>
          <a:lstStyle/>
          <a:p>
            <a:r>
              <a:rPr lang="en-US" dirty="0" smtClean="0"/>
              <a:t>Making changes to quotation</a:t>
            </a:r>
            <a:endParaRPr lang="en-US" dirty="0"/>
          </a:p>
        </p:txBody>
      </p:sp>
    </p:spTree>
    <p:extLst>
      <p:ext uri="{BB962C8B-B14F-4D97-AF65-F5344CB8AC3E}">
        <p14:creationId xmlns:p14="http://schemas.microsoft.com/office/powerpoint/2010/main" val="38305569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b="1" dirty="0"/>
              <a:t>Retaining/modernising historical </a:t>
            </a:r>
            <a:r>
              <a:rPr lang="en-ZA" b="1" dirty="0" smtClean="0"/>
              <a:t>spellings</a:t>
            </a:r>
            <a:r>
              <a:rPr lang="en-US" dirty="0" smtClean="0"/>
              <a:t>: d</a:t>
            </a:r>
            <a:r>
              <a:rPr lang="en-ZA" dirty="0" err="1" smtClean="0"/>
              <a:t>ecide</a:t>
            </a:r>
            <a:r>
              <a:rPr lang="en-ZA" dirty="0" smtClean="0"/>
              <a:t> </a:t>
            </a:r>
            <a:r>
              <a:rPr lang="en-ZA" dirty="0"/>
              <a:t>whether to retain the original spelling, or modernise the spelling and note this in your text</a:t>
            </a:r>
            <a:r>
              <a:rPr lang="en-ZA" dirty="0" smtClean="0"/>
              <a:t>.</a:t>
            </a:r>
            <a:endParaRPr lang="en-US" dirty="0" smtClean="0"/>
          </a:p>
          <a:p>
            <a:pPr>
              <a:buFont typeface="Wingdings" pitchFamily="2" charset="2"/>
              <a:buChar char="Ø"/>
            </a:pPr>
            <a:r>
              <a:rPr lang="en-ZA" dirty="0" smtClean="0"/>
              <a:t>‘</a:t>
            </a:r>
            <a:r>
              <a:rPr lang="en-ZA" dirty="0"/>
              <a:t>Hast thou cleaned the water closet?’ (</a:t>
            </a:r>
            <a:r>
              <a:rPr lang="en-ZA" dirty="0" err="1"/>
              <a:t>Larryman</a:t>
            </a:r>
            <a:r>
              <a:rPr lang="en-ZA" dirty="0"/>
              <a:t>, 1783, p. 7).</a:t>
            </a:r>
            <a:endParaRPr lang="en-US" dirty="0"/>
          </a:p>
          <a:p>
            <a:pPr>
              <a:buFont typeface="Wingdings" pitchFamily="2" charset="2"/>
              <a:buChar char="Ø"/>
            </a:pPr>
            <a:r>
              <a:rPr lang="en-ZA" dirty="0"/>
              <a:t>‘Have you cleaned the toilet?’ (</a:t>
            </a:r>
            <a:r>
              <a:rPr lang="en-ZA" dirty="0" err="1"/>
              <a:t>Larryman</a:t>
            </a:r>
            <a:r>
              <a:rPr lang="en-ZA" dirty="0"/>
              <a:t>, 1783, p.7, spelling modernised).</a:t>
            </a:r>
            <a:endParaRPr lang="en-US" dirty="0"/>
          </a:p>
        </p:txBody>
      </p:sp>
      <p:sp>
        <p:nvSpPr>
          <p:cNvPr id="3" name="Title 2"/>
          <p:cNvSpPr>
            <a:spLocks noGrp="1"/>
          </p:cNvSpPr>
          <p:nvPr>
            <p:ph type="title"/>
          </p:nvPr>
        </p:nvSpPr>
        <p:spPr/>
        <p:txBody>
          <a:bodyPr/>
          <a:lstStyle/>
          <a:p>
            <a:r>
              <a:rPr lang="en-US" dirty="0"/>
              <a:t>Making changes to quotation</a:t>
            </a:r>
          </a:p>
        </p:txBody>
      </p:sp>
    </p:spTree>
    <p:extLst>
      <p:ext uri="{BB962C8B-B14F-4D97-AF65-F5344CB8AC3E}">
        <p14:creationId xmlns:p14="http://schemas.microsoft.com/office/powerpoint/2010/main" val="8660769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b="1" dirty="0"/>
              <a:t>Emphasising part of a </a:t>
            </a:r>
            <a:r>
              <a:rPr lang="en-ZA" b="1" dirty="0" smtClean="0"/>
              <a:t>quotation</a:t>
            </a:r>
            <a:r>
              <a:rPr lang="en-US" dirty="0" smtClean="0"/>
              <a:t>: p</a:t>
            </a:r>
            <a:r>
              <a:rPr lang="en-ZA" dirty="0" err="1" smtClean="0"/>
              <a:t>ut</a:t>
            </a:r>
            <a:r>
              <a:rPr lang="en-ZA" dirty="0" smtClean="0"/>
              <a:t> </a:t>
            </a:r>
            <a:r>
              <a:rPr lang="en-ZA" dirty="0"/>
              <a:t>the words you want to emphasise in italics and state that you have added the emphasis. </a:t>
            </a:r>
            <a:endParaRPr lang="en-US" dirty="0"/>
          </a:p>
          <a:p>
            <a:pPr>
              <a:buFont typeface="Wingdings" pitchFamily="2" charset="2"/>
              <a:buChar char="Ø"/>
            </a:pPr>
            <a:r>
              <a:rPr lang="en-ZA" dirty="0"/>
              <a:t>‘Minimal numbers </a:t>
            </a:r>
            <a:r>
              <a:rPr lang="en-ZA" i="1" dirty="0"/>
              <a:t>of men</a:t>
            </a:r>
            <a:r>
              <a:rPr lang="en-ZA" dirty="0"/>
              <a:t> take up netball’ (Neville, 2013, p. 98, my italics).</a:t>
            </a:r>
            <a:endParaRPr lang="en-US" dirty="0"/>
          </a:p>
          <a:p>
            <a:r>
              <a:rPr lang="en-ZA" dirty="0"/>
              <a:t>If the original text uses italics, state that the italics are in the original source.</a:t>
            </a:r>
            <a:endParaRPr lang="en-US" dirty="0"/>
          </a:p>
          <a:p>
            <a:pPr>
              <a:buFont typeface="Wingdings" pitchFamily="2" charset="2"/>
              <a:buChar char="Ø"/>
            </a:pPr>
            <a:r>
              <a:rPr lang="en-ZA" dirty="0"/>
              <a:t>‘Minimal numbers of women </a:t>
            </a:r>
            <a:r>
              <a:rPr lang="en-ZA" i="1" dirty="0"/>
              <a:t>take up</a:t>
            </a:r>
            <a:r>
              <a:rPr lang="en-ZA" dirty="0"/>
              <a:t> rugby league’ (Carney, 2015, p. 13, italics in original).</a:t>
            </a:r>
            <a:endParaRPr lang="en-US" dirty="0"/>
          </a:p>
          <a:p>
            <a:endParaRPr lang="en-US" dirty="0"/>
          </a:p>
        </p:txBody>
      </p:sp>
      <p:sp>
        <p:nvSpPr>
          <p:cNvPr id="3" name="Title 2"/>
          <p:cNvSpPr>
            <a:spLocks noGrp="1"/>
          </p:cNvSpPr>
          <p:nvPr>
            <p:ph type="title"/>
          </p:nvPr>
        </p:nvSpPr>
        <p:spPr/>
        <p:txBody>
          <a:bodyPr/>
          <a:lstStyle/>
          <a:p>
            <a:r>
              <a:rPr lang="en-US" dirty="0"/>
              <a:t>Making changes to quotation</a:t>
            </a:r>
          </a:p>
        </p:txBody>
      </p:sp>
    </p:spTree>
    <p:extLst>
      <p:ext uri="{BB962C8B-B14F-4D97-AF65-F5344CB8AC3E}">
        <p14:creationId xmlns:p14="http://schemas.microsoft.com/office/powerpoint/2010/main" val="14077637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normAutofit fontScale="85000" lnSpcReduction="10000"/>
          </a:bodyPr>
          <a:lstStyle/>
          <a:p>
            <a:r>
              <a:rPr lang="en-ZA" dirty="0"/>
              <a:t>It is possible that you will want to reference a work mentioned in another author’s work, and this is called secondary referencing. If possible, you should try to locate and verify the details of the source referred to. If you can successfully locate it, then you can reference it as normal. </a:t>
            </a:r>
            <a:endParaRPr lang="en-US" dirty="0"/>
          </a:p>
          <a:p>
            <a:r>
              <a:rPr lang="en-ZA" dirty="0"/>
              <a:t>If you have not been able to chance upon the source, then, in the text of your work, you should cite both sources and use the phrase ‘quoted in’ or ‘cited in’, depending on whether the other author is directly quoting or summarising from the original. Take a look at the examples below;</a:t>
            </a:r>
            <a:endParaRPr lang="en-US" dirty="0"/>
          </a:p>
          <a:p>
            <a:endParaRPr lang="en-US" dirty="0"/>
          </a:p>
        </p:txBody>
      </p:sp>
      <p:sp>
        <p:nvSpPr>
          <p:cNvPr id="3" name="Title 2"/>
          <p:cNvSpPr>
            <a:spLocks noGrp="1"/>
          </p:cNvSpPr>
          <p:nvPr>
            <p:ph type="title"/>
          </p:nvPr>
        </p:nvSpPr>
        <p:spPr/>
        <p:txBody>
          <a:bodyPr/>
          <a:lstStyle/>
          <a:p>
            <a:r>
              <a:rPr lang="en-US" dirty="0" smtClean="0"/>
              <a:t>Secondary Referencing</a:t>
            </a:r>
            <a:endParaRPr lang="en-US" dirty="0"/>
          </a:p>
        </p:txBody>
      </p:sp>
    </p:spTree>
    <p:extLst>
      <p:ext uri="{BB962C8B-B14F-4D97-AF65-F5344CB8AC3E}">
        <p14:creationId xmlns:p14="http://schemas.microsoft.com/office/powerpoint/2010/main" val="24483228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normAutofit lnSpcReduction="10000"/>
          </a:bodyPr>
          <a:lstStyle/>
          <a:p>
            <a:r>
              <a:rPr lang="en-ZA" dirty="0"/>
              <a:t>Ashworth (2013, quoted in Chambers, 2014, p. 98) provides an excellent starting point…</a:t>
            </a:r>
            <a:endParaRPr lang="en-US" dirty="0"/>
          </a:p>
          <a:p>
            <a:r>
              <a:rPr lang="en-ZA" dirty="0" err="1"/>
              <a:t>Nadal’s</a:t>
            </a:r>
            <a:r>
              <a:rPr lang="en-ZA" dirty="0"/>
              <a:t> views on the state of the Spanish economy (2013, cited in Federer, 2014) support the idea that…</a:t>
            </a:r>
            <a:endParaRPr lang="en-US" dirty="0"/>
          </a:p>
          <a:p>
            <a:endParaRPr lang="en-US" dirty="0" smtClean="0"/>
          </a:p>
          <a:p>
            <a:r>
              <a:rPr lang="en-US" dirty="0" smtClean="0"/>
              <a:t>However, note than in the reference list, you will enter the actual source that you read and not the secondary source</a:t>
            </a:r>
            <a:endParaRPr lang="en-US" dirty="0"/>
          </a:p>
        </p:txBody>
      </p:sp>
      <p:sp>
        <p:nvSpPr>
          <p:cNvPr id="3" name="Title 2"/>
          <p:cNvSpPr>
            <a:spLocks noGrp="1"/>
          </p:cNvSpPr>
          <p:nvPr>
            <p:ph type="title"/>
          </p:nvPr>
        </p:nvSpPr>
        <p:spPr/>
        <p:txBody>
          <a:bodyPr>
            <a:normAutofit fontScale="90000"/>
          </a:bodyPr>
          <a:lstStyle/>
          <a:p>
            <a:r>
              <a:rPr lang="en-US" dirty="0" smtClean="0"/>
              <a:t>Example of Secondary Referencing</a:t>
            </a:r>
            <a:endParaRPr lang="en-US" dirty="0"/>
          </a:p>
        </p:txBody>
      </p:sp>
    </p:spTree>
    <p:extLst>
      <p:ext uri="{BB962C8B-B14F-4D97-AF65-F5344CB8AC3E}">
        <p14:creationId xmlns:p14="http://schemas.microsoft.com/office/powerpoint/2010/main" val="35914678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00808"/>
            <a:ext cx="7408333" cy="4425355"/>
          </a:xfrm>
        </p:spPr>
        <p:txBody>
          <a:bodyPr>
            <a:normAutofit fontScale="77500" lnSpcReduction="20000"/>
          </a:bodyPr>
          <a:lstStyle/>
          <a:p>
            <a:r>
              <a:rPr lang="en-GB" dirty="0"/>
              <a:t>When citing in the text a work discussed in a secondary source, give both the</a:t>
            </a:r>
            <a:br>
              <a:rPr lang="en-GB" dirty="0"/>
            </a:br>
            <a:r>
              <a:rPr lang="en-GB" dirty="0"/>
              <a:t>primary and the secondary sources. In the example below, the study by</a:t>
            </a:r>
            <a:br>
              <a:rPr lang="en-GB" dirty="0"/>
            </a:br>
            <a:r>
              <a:rPr lang="en-GB" dirty="0"/>
              <a:t>Seidenberg and McClelland were mentioned in an article by </a:t>
            </a:r>
            <a:r>
              <a:rPr lang="en-GB" dirty="0" err="1"/>
              <a:t>Coltheart</a:t>
            </a:r>
            <a:r>
              <a:rPr lang="en-GB" dirty="0"/>
              <a:t>, Curtis, Atkins, &amp; Haller.</a:t>
            </a:r>
            <a:br>
              <a:rPr lang="en-GB" dirty="0"/>
            </a:br>
            <a:r>
              <a:rPr lang="en-GB" dirty="0"/>
              <a:t>Seidenberg and McClelland’s study (as cited in </a:t>
            </a:r>
            <a:r>
              <a:rPr lang="en-GB" dirty="0" err="1"/>
              <a:t>Coltheart</a:t>
            </a:r>
            <a:r>
              <a:rPr lang="en-GB" dirty="0"/>
              <a:t>, Curtis, Atkins, &amp; Haller, 1993) provided a glimpse into the world.</a:t>
            </a:r>
            <a:endParaRPr lang="en-US" dirty="0"/>
          </a:p>
          <a:p>
            <a:r>
              <a:rPr lang="en-GB" dirty="0"/>
              <a:t>In the references page, you would cite only the secondary source you read not the original study.</a:t>
            </a:r>
            <a:endParaRPr lang="en-US" dirty="0"/>
          </a:p>
          <a:p>
            <a:r>
              <a:rPr lang="en-US" dirty="0" err="1"/>
              <a:t>Coltheart</a:t>
            </a:r>
            <a:r>
              <a:rPr lang="en-US" dirty="0"/>
              <a:t>, M., Curtis, B., Atkins, P., &amp; Haller, M. (1993). Models of reading aloud: Dual-route 	and parallel-distributed processing approaches. </a:t>
            </a:r>
            <a:r>
              <a:rPr lang="en-US" i="1" dirty="0"/>
              <a:t>Psychological Review</a:t>
            </a:r>
            <a:r>
              <a:rPr lang="en-US" dirty="0"/>
              <a:t>, 100, 589-608.</a:t>
            </a:r>
          </a:p>
        </p:txBody>
      </p:sp>
      <p:sp>
        <p:nvSpPr>
          <p:cNvPr id="3" name="Title 2"/>
          <p:cNvSpPr>
            <a:spLocks noGrp="1"/>
          </p:cNvSpPr>
          <p:nvPr>
            <p:ph type="title"/>
          </p:nvPr>
        </p:nvSpPr>
        <p:spPr/>
        <p:txBody>
          <a:bodyPr/>
          <a:lstStyle/>
          <a:p>
            <a:r>
              <a:rPr lang="en-US" dirty="0" smtClean="0"/>
              <a:t>Secondary Referencing</a:t>
            </a:r>
            <a:endParaRPr lang="en-US" dirty="0"/>
          </a:p>
        </p:txBody>
      </p:sp>
    </p:spTree>
    <p:extLst>
      <p:ext uri="{BB962C8B-B14F-4D97-AF65-F5344CB8AC3E}">
        <p14:creationId xmlns:p14="http://schemas.microsoft.com/office/powerpoint/2010/main" val="9390405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normAutofit fontScale="92500" lnSpcReduction="20000"/>
          </a:bodyPr>
          <a:lstStyle/>
          <a:p>
            <a:r>
              <a:rPr lang="en-US" b="1" i="1" dirty="0"/>
              <a:t>Shorten the original by restating the main points </a:t>
            </a:r>
            <a:endParaRPr lang="en-US" dirty="0"/>
          </a:p>
          <a:p>
            <a:r>
              <a:rPr lang="en-US" dirty="0"/>
              <a:t>Summarizing involves selecting out key features and then using those to create a shortened version of the author’s prose.  </a:t>
            </a:r>
            <a:endParaRPr lang="en-US" dirty="0" smtClean="0"/>
          </a:p>
          <a:p>
            <a:r>
              <a:rPr lang="en-US" dirty="0" smtClean="0"/>
              <a:t>In </a:t>
            </a:r>
            <a:r>
              <a:rPr lang="en-US" dirty="0"/>
              <a:t>your academic writing, you need to ensure that there is enough difference in form between the original version and your summarized version.  </a:t>
            </a:r>
            <a:endParaRPr lang="en-US" dirty="0" smtClean="0"/>
          </a:p>
          <a:p>
            <a:r>
              <a:rPr lang="en-US" dirty="0" smtClean="0"/>
              <a:t>This </a:t>
            </a:r>
            <a:r>
              <a:rPr lang="en-US" dirty="0"/>
              <a:t>may be achieved by simplifying the ideas, as well as using different sentence structure or sentence order to present those ideas.</a:t>
            </a:r>
          </a:p>
          <a:p>
            <a:endParaRPr lang="en-US" dirty="0"/>
          </a:p>
        </p:txBody>
      </p:sp>
      <p:sp>
        <p:nvSpPr>
          <p:cNvPr id="3" name="Title 2"/>
          <p:cNvSpPr>
            <a:spLocks noGrp="1"/>
          </p:cNvSpPr>
          <p:nvPr>
            <p:ph type="title"/>
          </p:nvPr>
        </p:nvSpPr>
        <p:spPr/>
        <p:txBody>
          <a:bodyPr/>
          <a:lstStyle/>
          <a:p>
            <a:r>
              <a:rPr lang="en-US" dirty="0" smtClean="0"/>
              <a:t>Summarizing</a:t>
            </a:r>
            <a:endParaRPr lang="en-US" dirty="0"/>
          </a:p>
        </p:txBody>
      </p:sp>
    </p:spTree>
    <p:extLst>
      <p:ext uri="{BB962C8B-B14F-4D97-AF65-F5344CB8AC3E}">
        <p14:creationId xmlns:p14="http://schemas.microsoft.com/office/powerpoint/2010/main" val="21321722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72816"/>
            <a:ext cx="7408333" cy="4353347"/>
          </a:xfrm>
        </p:spPr>
        <p:txBody>
          <a:bodyPr>
            <a:normAutofit fontScale="92500" lnSpcReduction="20000"/>
          </a:bodyPr>
          <a:lstStyle/>
          <a:p>
            <a:pPr lvl="0"/>
            <a:r>
              <a:rPr lang="en-US" dirty="0"/>
              <a:t>Identify the main points and condense them without losing the meaning of the material</a:t>
            </a:r>
          </a:p>
          <a:p>
            <a:pPr lvl="0"/>
            <a:r>
              <a:rPr lang="en-US" dirty="0"/>
              <a:t>Identify some keywords and links these with other words to create a different combination.</a:t>
            </a:r>
          </a:p>
          <a:p>
            <a:pPr lvl="0"/>
            <a:r>
              <a:rPr lang="en-US" dirty="0"/>
              <a:t>You can sometimes include several authors making similar points in one sentence, summarizing them all together.</a:t>
            </a:r>
          </a:p>
          <a:p>
            <a:r>
              <a:rPr lang="en-US" dirty="0"/>
              <a:t>Example</a:t>
            </a:r>
            <a:r>
              <a:rPr lang="en-US" dirty="0" smtClean="0"/>
              <a:t>: This </a:t>
            </a:r>
            <a:r>
              <a:rPr lang="en-US" dirty="0"/>
              <a:t>view is echoed in various </a:t>
            </a:r>
            <a:r>
              <a:rPr lang="en-US" dirty="0" smtClean="0"/>
              <a:t>studies (</a:t>
            </a:r>
            <a:r>
              <a:rPr lang="en-US" dirty="0" err="1" smtClean="0"/>
              <a:t>Bunyi</a:t>
            </a:r>
            <a:r>
              <a:rPr lang="en-US" dirty="0"/>
              <a:t>, 1999, 2008a; </a:t>
            </a:r>
            <a:r>
              <a:rPr lang="en-US" dirty="0" err="1"/>
              <a:t>Gacheche</a:t>
            </a:r>
            <a:r>
              <a:rPr lang="en-US" dirty="0"/>
              <a:t>, 2010; </a:t>
            </a:r>
            <a:r>
              <a:rPr lang="en-US" dirty="0" err="1"/>
              <a:t>Kamunyu</a:t>
            </a:r>
            <a:r>
              <a:rPr lang="en-US" dirty="0"/>
              <a:t>, 2013; </a:t>
            </a:r>
            <a:r>
              <a:rPr lang="en-US" dirty="0" err="1" smtClean="0"/>
              <a:t>Muthwii</a:t>
            </a:r>
            <a:r>
              <a:rPr lang="en-US" dirty="0" smtClean="0"/>
              <a:t>, 2002</a:t>
            </a:r>
            <a:r>
              <a:rPr lang="en-US" dirty="0"/>
              <a:t>, 2004, 2007).</a:t>
            </a:r>
          </a:p>
          <a:p>
            <a:endParaRPr lang="en-US" dirty="0"/>
          </a:p>
        </p:txBody>
      </p:sp>
      <p:sp>
        <p:nvSpPr>
          <p:cNvPr id="3" name="Title 2"/>
          <p:cNvSpPr>
            <a:spLocks noGrp="1"/>
          </p:cNvSpPr>
          <p:nvPr>
            <p:ph type="title"/>
          </p:nvPr>
        </p:nvSpPr>
        <p:spPr/>
        <p:txBody>
          <a:bodyPr/>
          <a:lstStyle/>
          <a:p>
            <a:r>
              <a:rPr lang="en-US" dirty="0" smtClean="0"/>
              <a:t>Summarizing </a:t>
            </a:r>
            <a:r>
              <a:rPr lang="en-US" dirty="0" err="1" smtClean="0"/>
              <a:t>Cont</a:t>
            </a:r>
            <a:r>
              <a:rPr lang="en-US" dirty="0" smtClean="0"/>
              <a:t>…</a:t>
            </a:r>
            <a:endParaRPr lang="en-US" dirty="0"/>
          </a:p>
        </p:txBody>
      </p:sp>
    </p:spTree>
    <p:extLst>
      <p:ext uri="{BB962C8B-B14F-4D97-AF65-F5344CB8AC3E}">
        <p14:creationId xmlns:p14="http://schemas.microsoft.com/office/powerpoint/2010/main" val="792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To </a:t>
            </a:r>
            <a:r>
              <a:rPr lang="en-US" dirty="0"/>
              <a:t>relate </a:t>
            </a:r>
            <a:r>
              <a:rPr lang="en-US" dirty="0" smtClean="0"/>
              <a:t>you </a:t>
            </a:r>
            <a:r>
              <a:rPr lang="en-US" dirty="0"/>
              <a:t>findings or ideas to those of others, thereby giving authority to yours</a:t>
            </a:r>
          </a:p>
          <a:p>
            <a:r>
              <a:rPr lang="en-US" dirty="0" smtClean="0"/>
              <a:t>To  </a:t>
            </a:r>
            <a:r>
              <a:rPr lang="en-US" dirty="0"/>
              <a:t>criticize the findings or ideas of others in light of your own</a:t>
            </a:r>
          </a:p>
          <a:p>
            <a:r>
              <a:rPr lang="en-US" dirty="0" smtClean="0"/>
              <a:t>To </a:t>
            </a:r>
            <a:r>
              <a:rPr lang="en-US" dirty="0"/>
              <a:t>explain what has been done and explain what has not been </a:t>
            </a:r>
            <a:r>
              <a:rPr lang="en-US" dirty="0" smtClean="0"/>
              <a:t>done—a </a:t>
            </a:r>
            <a:r>
              <a:rPr lang="en-US" dirty="0"/>
              <a:t>justification for your own contribution (this is the case in research)</a:t>
            </a:r>
          </a:p>
          <a:p>
            <a:r>
              <a:rPr lang="en-US" dirty="0" smtClean="0"/>
              <a:t>To </a:t>
            </a:r>
            <a:r>
              <a:rPr lang="en-US" dirty="0"/>
              <a:t>evaluate the work of others in order to negotiate your position with regard to the present body of knowledge and establish your stance</a:t>
            </a:r>
          </a:p>
        </p:txBody>
      </p:sp>
      <p:sp>
        <p:nvSpPr>
          <p:cNvPr id="3" name="Title 2"/>
          <p:cNvSpPr>
            <a:spLocks noGrp="1"/>
          </p:cNvSpPr>
          <p:nvPr>
            <p:ph type="title"/>
          </p:nvPr>
        </p:nvSpPr>
        <p:spPr/>
        <p:txBody>
          <a:bodyPr/>
          <a:lstStyle/>
          <a:p>
            <a:pPr algn="ctr"/>
            <a:r>
              <a:rPr lang="en-US" dirty="0" smtClean="0"/>
              <a:t>Why referencing</a:t>
            </a:r>
            <a:endParaRPr lang="en-US" dirty="0"/>
          </a:p>
        </p:txBody>
      </p:sp>
    </p:spTree>
    <p:extLst>
      <p:ext uri="{BB962C8B-B14F-4D97-AF65-F5344CB8AC3E}">
        <p14:creationId xmlns:p14="http://schemas.microsoft.com/office/powerpoint/2010/main" val="3954591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normAutofit fontScale="92500"/>
          </a:bodyPr>
          <a:lstStyle/>
          <a:p>
            <a:r>
              <a:rPr lang="en-US" b="1" i="1" dirty="0"/>
              <a:t>Restate the author’s ideas in your own words</a:t>
            </a:r>
            <a:endParaRPr lang="en-US" dirty="0"/>
          </a:p>
          <a:p>
            <a:r>
              <a:rPr lang="en-US" dirty="0"/>
              <a:t>When you write a paraphrase, you present information from the source in your own words. You must pay close attention to the meaning of the original passage. Unlike summarizing, paraphrasing focuses less on shortening and condensing information. Paraphrasing aims at writing information by drawing on different words and phrases.</a:t>
            </a:r>
          </a:p>
        </p:txBody>
      </p:sp>
      <p:sp>
        <p:nvSpPr>
          <p:cNvPr id="3" name="Title 2"/>
          <p:cNvSpPr>
            <a:spLocks noGrp="1"/>
          </p:cNvSpPr>
          <p:nvPr>
            <p:ph type="title"/>
          </p:nvPr>
        </p:nvSpPr>
        <p:spPr/>
        <p:txBody>
          <a:bodyPr/>
          <a:lstStyle/>
          <a:p>
            <a:r>
              <a:rPr lang="en-US" dirty="0"/>
              <a:t>Paraphrasing</a:t>
            </a:r>
          </a:p>
        </p:txBody>
      </p:sp>
    </p:spTree>
    <p:extLst>
      <p:ext uri="{BB962C8B-B14F-4D97-AF65-F5344CB8AC3E}">
        <p14:creationId xmlns:p14="http://schemas.microsoft.com/office/powerpoint/2010/main" val="3673252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62500" lnSpcReduction="20000"/>
          </a:bodyPr>
          <a:lstStyle/>
          <a:p>
            <a:r>
              <a:rPr lang="en-US" b="1" dirty="0"/>
              <a:t>Consider this excerpt from a book</a:t>
            </a:r>
            <a:endParaRPr lang="en-US" dirty="0"/>
          </a:p>
          <a:p>
            <a:r>
              <a:rPr lang="en-US" dirty="0"/>
              <a:t>“Children spend a very large proportion of their daily lives in school.  They go there to learn, not only in a narrow academic sense, but in the widest possible interpretation of the word – about themselves, about being a person within a group of others, about the community in which they live, and about the world around them. School provides the setting in which such learning takes place” (Leyden, 1985, P.38) </a:t>
            </a:r>
          </a:p>
          <a:p>
            <a:r>
              <a:rPr lang="en-US" dirty="0"/>
              <a:t> </a:t>
            </a:r>
          </a:p>
          <a:p>
            <a:r>
              <a:rPr lang="en-US" b="1" dirty="0"/>
              <a:t>Example of Summary</a:t>
            </a:r>
            <a:r>
              <a:rPr lang="en-US" dirty="0"/>
              <a:t>:</a:t>
            </a:r>
          </a:p>
          <a:p>
            <a:pPr lvl="0"/>
            <a:r>
              <a:rPr lang="en-US" dirty="0"/>
              <a:t>As Leyden (1985) points out, schools are places for children to learn about life, themselves, other people as well as academic information.</a:t>
            </a:r>
          </a:p>
          <a:p>
            <a:pPr lvl="0"/>
            <a:r>
              <a:rPr lang="en-US" dirty="0"/>
              <a:t>Schools are places for children to learn about life, themselves, other people, as well as academic information (Leyden, 1995)</a:t>
            </a:r>
          </a:p>
          <a:p>
            <a:endParaRPr lang="en-US" dirty="0"/>
          </a:p>
        </p:txBody>
      </p:sp>
      <p:sp>
        <p:nvSpPr>
          <p:cNvPr id="3" name="Title 2"/>
          <p:cNvSpPr>
            <a:spLocks noGrp="1"/>
          </p:cNvSpPr>
          <p:nvPr>
            <p:ph type="title"/>
          </p:nvPr>
        </p:nvSpPr>
        <p:spPr/>
        <p:txBody>
          <a:bodyPr/>
          <a:lstStyle/>
          <a:p>
            <a:r>
              <a:rPr lang="en-US" dirty="0" smtClean="0"/>
              <a:t>Example of summary</a:t>
            </a:r>
            <a:endParaRPr lang="en-US" dirty="0"/>
          </a:p>
        </p:txBody>
      </p:sp>
    </p:spTree>
    <p:extLst>
      <p:ext uri="{BB962C8B-B14F-4D97-AF65-F5344CB8AC3E}">
        <p14:creationId xmlns:p14="http://schemas.microsoft.com/office/powerpoint/2010/main" val="19102416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92500" lnSpcReduction="20000"/>
          </a:bodyPr>
          <a:lstStyle/>
          <a:p>
            <a:r>
              <a:rPr lang="en-US" dirty="0"/>
              <a:t>As Leyden (1985) points out, schools are places where children spend significant amount of time. Beyond merely going to school to learn academic information, Leyden argues that learning occurs within a far wider context as children also learn about who they are, by being in groups, their local community, as well as the wider world which surrounds them. Hence school offer the settings to facilitate children’s learn about many things.</a:t>
            </a:r>
          </a:p>
          <a:p>
            <a:r>
              <a:rPr lang="en-US" b="1" dirty="0"/>
              <a:t>Note: </a:t>
            </a:r>
            <a:r>
              <a:rPr lang="en-US" dirty="0"/>
              <a:t>The paraphrased version is more detailed than the one sentence summary.</a:t>
            </a:r>
          </a:p>
        </p:txBody>
      </p:sp>
      <p:sp>
        <p:nvSpPr>
          <p:cNvPr id="3" name="Title 2"/>
          <p:cNvSpPr>
            <a:spLocks noGrp="1"/>
          </p:cNvSpPr>
          <p:nvPr>
            <p:ph type="title"/>
          </p:nvPr>
        </p:nvSpPr>
        <p:spPr/>
        <p:txBody>
          <a:bodyPr/>
          <a:lstStyle/>
          <a:p>
            <a:r>
              <a:rPr lang="en-US" dirty="0" smtClean="0"/>
              <a:t>Example of a paraphrase</a:t>
            </a:r>
            <a:endParaRPr lang="en-US" dirty="0"/>
          </a:p>
        </p:txBody>
      </p:sp>
    </p:spTree>
    <p:extLst>
      <p:ext uri="{BB962C8B-B14F-4D97-AF65-F5344CB8AC3E}">
        <p14:creationId xmlns:p14="http://schemas.microsoft.com/office/powerpoint/2010/main" val="26225410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lstStyle/>
          <a:p>
            <a:pPr lvl="0"/>
            <a:r>
              <a:rPr lang="en-GB" b="1" dirty="0"/>
              <a:t>E.g.</a:t>
            </a:r>
            <a:r>
              <a:rPr lang="en-GB" dirty="0"/>
              <a:t> From </a:t>
            </a:r>
            <a:r>
              <a:rPr lang="en-GB" dirty="0" err="1"/>
              <a:t>Pennycook’s</a:t>
            </a:r>
            <a:r>
              <a:rPr lang="en-GB" dirty="0"/>
              <a:t> 1994 book on English as an international language (p. 11), “most people in English language teaching have been poorly served by academic work” could become one of the following in your essay</a:t>
            </a:r>
            <a:r>
              <a:rPr lang="en-GB" dirty="0" smtClean="0"/>
              <a:t>: (next slide)</a:t>
            </a:r>
          </a:p>
          <a:p>
            <a:pPr lvl="0"/>
            <a:endParaRPr lang="en-US" dirty="0"/>
          </a:p>
          <a:p>
            <a:endParaRPr lang="en-US" dirty="0"/>
          </a:p>
        </p:txBody>
      </p:sp>
      <p:sp>
        <p:nvSpPr>
          <p:cNvPr id="3" name="Title 2"/>
          <p:cNvSpPr>
            <a:spLocks noGrp="1"/>
          </p:cNvSpPr>
          <p:nvPr>
            <p:ph type="title"/>
          </p:nvPr>
        </p:nvSpPr>
        <p:spPr/>
        <p:txBody>
          <a:bodyPr>
            <a:normAutofit fontScale="90000"/>
          </a:bodyPr>
          <a:lstStyle/>
          <a:p>
            <a:r>
              <a:rPr lang="en-US" dirty="0" smtClean="0"/>
              <a:t>Examples of direct quoting and a paraphrase</a:t>
            </a:r>
            <a:endParaRPr lang="en-US" dirty="0"/>
          </a:p>
        </p:txBody>
      </p:sp>
    </p:spTree>
    <p:extLst>
      <p:ext uri="{BB962C8B-B14F-4D97-AF65-F5344CB8AC3E}">
        <p14:creationId xmlns:p14="http://schemas.microsoft.com/office/powerpoint/2010/main" val="36028845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err="1"/>
              <a:t>Pennycook</a:t>
            </a:r>
            <a:r>
              <a:rPr lang="en-US" dirty="0"/>
              <a:t> (1994) believes that the work of researchers and writers is not helpful to English language teachers.</a:t>
            </a:r>
          </a:p>
          <a:p>
            <a:r>
              <a:rPr lang="en-US" dirty="0"/>
              <a:t> </a:t>
            </a:r>
          </a:p>
          <a:p>
            <a:r>
              <a:rPr lang="en-US" dirty="0"/>
              <a:t>In 1994, </a:t>
            </a:r>
            <a:r>
              <a:rPr lang="en-US" dirty="0" err="1"/>
              <a:t>Pennycook</a:t>
            </a:r>
            <a:r>
              <a:rPr lang="en-US" dirty="0"/>
              <a:t> claimed that the work of researchers and writers was not helpful to English language teachers</a:t>
            </a:r>
          </a:p>
          <a:p>
            <a:r>
              <a:rPr lang="en-US" dirty="0"/>
              <a:t> </a:t>
            </a:r>
          </a:p>
          <a:p>
            <a:r>
              <a:rPr lang="en-US" dirty="0"/>
              <a:t>A noted publication (</a:t>
            </a:r>
            <a:r>
              <a:rPr lang="en-US" dirty="0" err="1"/>
              <a:t>Pennycook</a:t>
            </a:r>
            <a:r>
              <a:rPr lang="en-US" dirty="0"/>
              <a:t>, 1994) claimed that the work of researchers and writers was not helpful to English language teachers.</a:t>
            </a:r>
          </a:p>
        </p:txBody>
      </p:sp>
      <p:sp>
        <p:nvSpPr>
          <p:cNvPr id="3" name="Title 2"/>
          <p:cNvSpPr>
            <a:spLocks noGrp="1"/>
          </p:cNvSpPr>
          <p:nvPr>
            <p:ph type="title"/>
          </p:nvPr>
        </p:nvSpPr>
        <p:spPr/>
        <p:txBody>
          <a:bodyPr/>
          <a:lstStyle/>
          <a:p>
            <a:pPr algn="ctr"/>
            <a:r>
              <a:rPr lang="en-US" dirty="0" smtClean="0"/>
              <a:t>Paraphrase of previous quote</a:t>
            </a:r>
            <a:endParaRPr lang="en-US" dirty="0"/>
          </a:p>
        </p:txBody>
      </p:sp>
    </p:spTree>
    <p:extLst>
      <p:ext uri="{BB962C8B-B14F-4D97-AF65-F5344CB8AC3E}">
        <p14:creationId xmlns:p14="http://schemas.microsoft.com/office/powerpoint/2010/main" val="24669218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lnSpcReduction="10000"/>
          </a:bodyPr>
          <a:lstStyle/>
          <a:p>
            <a:pPr marL="342900" lvl="0" indent="-342900">
              <a:buClr>
                <a:srgbClr val="31B6FD"/>
              </a:buClr>
              <a:buFont typeface="Symbol"/>
              <a:buChar char=""/>
              <a:tabLst>
                <a:tab pos="588645" algn="l"/>
              </a:tabLst>
            </a:pPr>
            <a:r>
              <a:rPr lang="en-GB" dirty="0">
                <a:solidFill>
                  <a:srgbClr val="073E87"/>
                </a:solidFill>
                <a:latin typeface="Times New Roman"/>
                <a:ea typeface="Times New Roman"/>
              </a:rPr>
              <a:t>When using the author’s names as part of your </a:t>
            </a:r>
            <a:r>
              <a:rPr lang="en-GB" dirty="0" smtClean="0">
                <a:solidFill>
                  <a:srgbClr val="073E87"/>
                </a:solidFill>
                <a:latin typeface="Times New Roman"/>
                <a:ea typeface="Times New Roman"/>
              </a:rPr>
              <a:t>sentence (which is called author prominent citation), </a:t>
            </a:r>
            <a:r>
              <a:rPr lang="en-GB" dirty="0">
                <a:solidFill>
                  <a:srgbClr val="073E87"/>
                </a:solidFill>
                <a:latin typeface="Times New Roman"/>
                <a:ea typeface="Times New Roman"/>
              </a:rPr>
              <a:t>you use ‘and’ and not ‘&amp;’ e.g. </a:t>
            </a:r>
            <a:r>
              <a:rPr lang="en-GB" dirty="0" err="1">
                <a:solidFill>
                  <a:srgbClr val="073E87"/>
                </a:solidFill>
                <a:latin typeface="Times New Roman"/>
                <a:ea typeface="Times New Roman"/>
              </a:rPr>
              <a:t>Devito</a:t>
            </a:r>
            <a:r>
              <a:rPr lang="en-GB" dirty="0">
                <a:solidFill>
                  <a:srgbClr val="073E87"/>
                </a:solidFill>
                <a:latin typeface="Times New Roman"/>
                <a:ea typeface="Times New Roman"/>
              </a:rPr>
              <a:t>, O’Rourke and O’Neill (2000) divide the process of perception into three stages</a:t>
            </a:r>
            <a:r>
              <a:rPr lang="en-GB" dirty="0" smtClean="0">
                <a:solidFill>
                  <a:srgbClr val="073E87"/>
                </a:solidFill>
                <a:latin typeface="Times New Roman"/>
                <a:ea typeface="Times New Roman"/>
              </a:rPr>
              <a:t>.</a:t>
            </a:r>
            <a:endParaRPr lang="en-GB" dirty="0" smtClean="0">
              <a:latin typeface="Times New Roman"/>
              <a:ea typeface="Times New Roman"/>
            </a:endParaRPr>
          </a:p>
          <a:p>
            <a:pPr marL="342900" lvl="0" indent="-342900">
              <a:spcAft>
                <a:spcPts val="0"/>
              </a:spcAft>
              <a:buFont typeface="Symbol"/>
              <a:buChar char=""/>
              <a:tabLst>
                <a:tab pos="588645" algn="l"/>
              </a:tabLst>
            </a:pPr>
            <a:r>
              <a:rPr lang="en-GB" dirty="0" smtClean="0">
                <a:latin typeface="Times New Roman"/>
                <a:ea typeface="Times New Roman"/>
              </a:rPr>
              <a:t>When </a:t>
            </a:r>
            <a:r>
              <a:rPr lang="en-GB" dirty="0">
                <a:latin typeface="Times New Roman"/>
                <a:ea typeface="Times New Roman"/>
              </a:rPr>
              <a:t>not including the authors’ names as part of your sentence (note the use of ‘&amp;’ to replace ‘and’) e.g. The process of perception can be divided into three stages (</a:t>
            </a:r>
            <a:r>
              <a:rPr lang="en-GB" dirty="0" err="1">
                <a:latin typeface="Times New Roman"/>
                <a:ea typeface="Times New Roman"/>
              </a:rPr>
              <a:t>Devito</a:t>
            </a:r>
            <a:r>
              <a:rPr lang="en-GB" dirty="0">
                <a:latin typeface="Times New Roman"/>
                <a:ea typeface="Times New Roman"/>
              </a:rPr>
              <a:t>, O’Rourke &amp; O’Neill, 2000). </a:t>
            </a:r>
            <a:endParaRPr lang="en-US" dirty="0">
              <a:latin typeface="Times New Roman"/>
              <a:ea typeface="Times New Roman"/>
            </a:endParaRPr>
          </a:p>
          <a:p>
            <a:endParaRPr lang="en-US" dirty="0"/>
          </a:p>
        </p:txBody>
      </p:sp>
      <p:sp>
        <p:nvSpPr>
          <p:cNvPr id="3" name="Title 2"/>
          <p:cNvSpPr>
            <a:spLocks noGrp="1"/>
          </p:cNvSpPr>
          <p:nvPr>
            <p:ph type="title"/>
          </p:nvPr>
        </p:nvSpPr>
        <p:spPr/>
        <p:txBody>
          <a:bodyPr>
            <a:normAutofit fontScale="90000"/>
          </a:bodyPr>
          <a:lstStyle/>
          <a:p>
            <a:pPr algn="ctr"/>
            <a:r>
              <a:rPr lang="en-US" dirty="0" smtClean="0"/>
              <a:t>Author prominent citation /referencing</a:t>
            </a:r>
            <a:endParaRPr lang="en-US" dirty="0"/>
          </a:p>
        </p:txBody>
      </p:sp>
    </p:spTree>
    <p:extLst>
      <p:ext uri="{BB962C8B-B14F-4D97-AF65-F5344CB8AC3E}">
        <p14:creationId xmlns:p14="http://schemas.microsoft.com/office/powerpoint/2010/main" val="13086481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 If a work has three (3), four (4) or five (5) authors, cite all authors the first time and from then on include only the last name of the first author followed by the words et al. (‘et al.’ is Latin for ‘and others’) </a:t>
            </a:r>
            <a:endParaRPr lang="en-US" dirty="0" smtClean="0"/>
          </a:p>
          <a:p>
            <a:r>
              <a:rPr lang="en-US" dirty="0"/>
              <a:t>Research can be defined as a systematic method of creating new knowledge or a way to verify existing knowledge (Watson, McKenna, Cowman &amp; </a:t>
            </a:r>
            <a:r>
              <a:rPr lang="en-US" dirty="0" err="1"/>
              <a:t>Keady</a:t>
            </a:r>
            <a:r>
              <a:rPr lang="en-US" dirty="0"/>
              <a:t>, 2008). </a:t>
            </a:r>
          </a:p>
          <a:p>
            <a:r>
              <a:rPr lang="en-US" dirty="0"/>
              <a:t>Deciding on a research method demands the researcher consider carefully the problem or area of investigation being researched (Watson et al., 2008). </a:t>
            </a:r>
          </a:p>
          <a:p>
            <a:endParaRPr lang="en-US" dirty="0"/>
          </a:p>
        </p:txBody>
      </p:sp>
      <p:sp>
        <p:nvSpPr>
          <p:cNvPr id="3" name="Title 2"/>
          <p:cNvSpPr>
            <a:spLocks noGrp="1"/>
          </p:cNvSpPr>
          <p:nvPr>
            <p:ph type="title"/>
          </p:nvPr>
        </p:nvSpPr>
        <p:spPr/>
        <p:txBody>
          <a:bodyPr/>
          <a:lstStyle/>
          <a:p>
            <a:pPr algn="ctr"/>
            <a:r>
              <a:rPr lang="en-US" dirty="0" smtClean="0"/>
              <a:t>Citing</a:t>
            </a:r>
            <a:endParaRPr lang="en-US" dirty="0"/>
          </a:p>
        </p:txBody>
      </p:sp>
    </p:spTree>
    <p:extLst>
      <p:ext uri="{BB962C8B-B14F-4D97-AF65-F5344CB8AC3E}">
        <p14:creationId xmlns:p14="http://schemas.microsoft.com/office/powerpoint/2010/main" val="39432985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Watson, R., McKenna, H., Cowman, S., &amp; </a:t>
            </a:r>
            <a:r>
              <a:rPr lang="en-US" dirty="0" err="1"/>
              <a:t>Keady</a:t>
            </a:r>
            <a:r>
              <a:rPr lang="en-US" dirty="0"/>
              <a:t>, K. (Eds.). (2008). </a:t>
            </a:r>
            <a:r>
              <a:rPr lang="en-US" i="1" dirty="0"/>
              <a:t>Nursing </a:t>
            </a:r>
            <a:r>
              <a:rPr lang="en-US" i="1" dirty="0" smtClean="0"/>
              <a:t>research</a:t>
            </a:r>
            <a:r>
              <a:rPr lang="en-US" i="1" dirty="0"/>
              <a:t>: Designs and methods</a:t>
            </a:r>
            <a:r>
              <a:rPr lang="en-US" dirty="0"/>
              <a:t>. Edinburgh, Scotland: Churchill Livingstone Elsevier. </a:t>
            </a:r>
          </a:p>
          <a:p>
            <a:r>
              <a:rPr lang="en-US" dirty="0"/>
              <a:t>Note: The people were identified as the editors, hence ‘(Eds.)’ is a shortened version of Editors. </a:t>
            </a:r>
          </a:p>
          <a:p>
            <a:endParaRPr lang="en-US" dirty="0"/>
          </a:p>
        </p:txBody>
      </p:sp>
      <p:sp>
        <p:nvSpPr>
          <p:cNvPr id="3" name="Title 2"/>
          <p:cNvSpPr>
            <a:spLocks noGrp="1"/>
          </p:cNvSpPr>
          <p:nvPr>
            <p:ph type="title"/>
          </p:nvPr>
        </p:nvSpPr>
        <p:spPr/>
        <p:txBody>
          <a:bodyPr/>
          <a:lstStyle/>
          <a:p>
            <a:pPr algn="ctr"/>
            <a:r>
              <a:rPr lang="en-US" dirty="0" smtClean="0"/>
              <a:t>Reference list entry</a:t>
            </a:r>
            <a:endParaRPr lang="en-US" dirty="0"/>
          </a:p>
        </p:txBody>
      </p:sp>
    </p:spTree>
    <p:extLst>
      <p:ext uri="{BB962C8B-B14F-4D97-AF65-F5344CB8AC3E}">
        <p14:creationId xmlns:p14="http://schemas.microsoft.com/office/powerpoint/2010/main" val="36591055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t>Citing</a:t>
            </a:r>
            <a:r>
              <a:rPr lang="en-US" dirty="0" smtClean="0"/>
              <a:t>: If </a:t>
            </a:r>
            <a:r>
              <a:rPr lang="en-US" dirty="0"/>
              <a:t>a work has six (6) or more authors, cite only the last name of the first author followed by et al. each time you refer to this work. </a:t>
            </a:r>
          </a:p>
          <a:p>
            <a:r>
              <a:rPr lang="en-US" dirty="0"/>
              <a:t>Example: </a:t>
            </a:r>
            <a:r>
              <a:rPr lang="en-US" dirty="0" smtClean="0"/>
              <a:t>(</a:t>
            </a:r>
            <a:r>
              <a:rPr lang="en-US" dirty="0" err="1"/>
              <a:t>Mikosch</a:t>
            </a:r>
            <a:r>
              <a:rPr lang="en-US" dirty="0"/>
              <a:t> et al., 2010) </a:t>
            </a:r>
          </a:p>
          <a:p>
            <a:r>
              <a:rPr lang="en-US" b="1" dirty="0"/>
              <a:t>Reference list entry:</a:t>
            </a:r>
            <a:r>
              <a:rPr lang="en-US" dirty="0"/>
              <a:t> When a source has up to seven (7) authors, include all names in the reference list. </a:t>
            </a:r>
          </a:p>
          <a:p>
            <a:r>
              <a:rPr lang="en-US" dirty="0" err="1"/>
              <a:t>Mikosch</a:t>
            </a:r>
            <a:r>
              <a:rPr lang="en-US" dirty="0"/>
              <a:t>, P., </a:t>
            </a:r>
            <a:r>
              <a:rPr lang="en-US" dirty="0" err="1"/>
              <a:t>Hadrawa</a:t>
            </a:r>
            <a:r>
              <a:rPr lang="en-US" dirty="0"/>
              <a:t>, T., </a:t>
            </a:r>
            <a:r>
              <a:rPr lang="en-US" dirty="0" err="1"/>
              <a:t>Laubreiter</a:t>
            </a:r>
            <a:r>
              <a:rPr lang="en-US" dirty="0"/>
              <a:t>, K., </a:t>
            </a:r>
            <a:r>
              <a:rPr lang="en-US" dirty="0" err="1"/>
              <a:t>Brandl</a:t>
            </a:r>
            <a:r>
              <a:rPr lang="en-US" dirty="0"/>
              <a:t>, J., </a:t>
            </a:r>
            <a:r>
              <a:rPr lang="en-US" dirty="0" err="1"/>
              <a:t>Pilz</a:t>
            </a:r>
            <a:r>
              <a:rPr lang="en-US" dirty="0"/>
              <a:t>, J., </a:t>
            </a:r>
            <a:r>
              <a:rPr lang="en-US" dirty="0" err="1"/>
              <a:t>Stettner</a:t>
            </a:r>
            <a:r>
              <a:rPr lang="en-US" dirty="0"/>
              <a:t>, H., &amp; Grimm, G. (2010). </a:t>
            </a:r>
            <a:r>
              <a:rPr lang="en-US" dirty="0" smtClean="0"/>
              <a:t>“Effectiveness </a:t>
            </a:r>
            <a:r>
              <a:rPr lang="en-US" dirty="0"/>
              <a:t>of respiratory-sinus-arrhythmia biofeedback on state-anxiety in patients undergoing coronary </a:t>
            </a:r>
            <a:r>
              <a:rPr lang="en-US" dirty="0" smtClean="0"/>
              <a:t>angiography”. </a:t>
            </a:r>
            <a:r>
              <a:rPr lang="en-US" i="1" dirty="0"/>
              <a:t>Journal of Advanced Nursing, </a:t>
            </a:r>
            <a:r>
              <a:rPr lang="en-US" dirty="0"/>
              <a:t>66(5), 1101-1110.</a:t>
            </a:r>
          </a:p>
          <a:p>
            <a:endParaRPr lang="en-US" dirty="0"/>
          </a:p>
        </p:txBody>
      </p:sp>
      <p:sp>
        <p:nvSpPr>
          <p:cNvPr id="3" name="Title 2"/>
          <p:cNvSpPr>
            <a:spLocks noGrp="1"/>
          </p:cNvSpPr>
          <p:nvPr>
            <p:ph type="title"/>
          </p:nvPr>
        </p:nvSpPr>
        <p:spPr/>
        <p:txBody>
          <a:bodyPr/>
          <a:lstStyle/>
          <a:p>
            <a:pPr algn="ctr"/>
            <a:r>
              <a:rPr lang="en-US" dirty="0" smtClean="0"/>
              <a:t>Referencing (6 or more authors</a:t>
            </a:r>
            <a:endParaRPr lang="en-US" dirty="0"/>
          </a:p>
        </p:txBody>
      </p:sp>
    </p:spTree>
    <p:extLst>
      <p:ext uri="{BB962C8B-B14F-4D97-AF65-F5344CB8AC3E}">
        <p14:creationId xmlns:p14="http://schemas.microsoft.com/office/powerpoint/2010/main" val="29575146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dirty="0" smtClean="0"/>
              <a:t>Citing</a:t>
            </a:r>
            <a:r>
              <a:rPr lang="en-US" dirty="0" smtClean="0"/>
              <a:t>: When a source has 8 </a:t>
            </a:r>
            <a:r>
              <a:rPr lang="en-US" dirty="0"/>
              <a:t>or more authors, cite only the last name of the first author followed by ‘et al.’ each time you refer to this work. </a:t>
            </a:r>
          </a:p>
          <a:p>
            <a:r>
              <a:rPr lang="en-US" b="1" dirty="0"/>
              <a:t>Example:</a:t>
            </a:r>
            <a:r>
              <a:rPr lang="en-US" dirty="0"/>
              <a:t> (</a:t>
            </a:r>
            <a:r>
              <a:rPr lang="en-US" dirty="0" err="1"/>
              <a:t>Vissing</a:t>
            </a:r>
            <a:r>
              <a:rPr lang="en-US" dirty="0"/>
              <a:t> et al., 2004) </a:t>
            </a:r>
          </a:p>
          <a:p>
            <a:r>
              <a:rPr lang="en-US" b="1" dirty="0"/>
              <a:t>R</a:t>
            </a:r>
            <a:r>
              <a:rPr lang="en-US" b="1" dirty="0" smtClean="0"/>
              <a:t>eference </a:t>
            </a:r>
            <a:r>
              <a:rPr lang="en-US" b="1" dirty="0"/>
              <a:t>list:</a:t>
            </a:r>
            <a:r>
              <a:rPr lang="en-US" dirty="0"/>
              <a:t> </a:t>
            </a:r>
            <a:r>
              <a:rPr lang="en-US" dirty="0" smtClean="0"/>
              <a:t>when </a:t>
            </a:r>
            <a:r>
              <a:rPr lang="en-US" dirty="0"/>
              <a:t>there are </a:t>
            </a:r>
            <a:r>
              <a:rPr lang="en-US" dirty="0" smtClean="0"/>
              <a:t>8 </a:t>
            </a:r>
            <a:r>
              <a:rPr lang="en-US" dirty="0"/>
              <a:t>or more authors, include the first </a:t>
            </a:r>
            <a:r>
              <a:rPr lang="en-US" dirty="0" smtClean="0"/>
              <a:t>6 </a:t>
            </a:r>
            <a:r>
              <a:rPr lang="en-US" dirty="0"/>
              <a:t>authors’ names and then use ellipsis points (...) before concluding with the last author’s name. </a:t>
            </a:r>
          </a:p>
          <a:p>
            <a:r>
              <a:rPr lang="en-US" b="1" dirty="0"/>
              <a:t>Reference list entry:</a:t>
            </a:r>
            <a:r>
              <a:rPr lang="en-US" dirty="0"/>
              <a:t> </a:t>
            </a:r>
          </a:p>
          <a:p>
            <a:r>
              <a:rPr lang="en-US" dirty="0" err="1"/>
              <a:t>Vissing</a:t>
            </a:r>
            <a:r>
              <a:rPr lang="en-US" dirty="0"/>
              <a:t>, K., Brink, M., </a:t>
            </a:r>
            <a:r>
              <a:rPr lang="en-US" dirty="0" err="1"/>
              <a:t>Lonbro</a:t>
            </a:r>
            <a:r>
              <a:rPr lang="en-US" dirty="0"/>
              <a:t>, S., Sorensen, H., Overgaard, K., </a:t>
            </a:r>
            <a:r>
              <a:rPr lang="en-US" dirty="0" err="1"/>
              <a:t>Danborg</a:t>
            </a:r>
            <a:r>
              <a:rPr lang="en-US" dirty="0"/>
              <a:t>, K., ... </a:t>
            </a:r>
            <a:r>
              <a:rPr lang="en-US" dirty="0" err="1"/>
              <a:t>Aagaard</a:t>
            </a:r>
            <a:r>
              <a:rPr lang="en-US" dirty="0"/>
              <a:t>, P. (2008). Muscle adaptations to plyometric vs. resistance training in untrained young men. Journal of Strength and Conditioning Research, 22(6), 1799-1810. </a:t>
            </a:r>
          </a:p>
        </p:txBody>
      </p:sp>
      <p:sp>
        <p:nvSpPr>
          <p:cNvPr id="3" name="Title 2"/>
          <p:cNvSpPr>
            <a:spLocks noGrp="1"/>
          </p:cNvSpPr>
          <p:nvPr>
            <p:ph type="title"/>
          </p:nvPr>
        </p:nvSpPr>
        <p:spPr/>
        <p:txBody>
          <a:bodyPr>
            <a:normAutofit fontScale="90000"/>
          </a:bodyPr>
          <a:lstStyle/>
          <a:p>
            <a:pPr algn="ctr"/>
            <a:r>
              <a:rPr lang="en-US" dirty="0" smtClean="0"/>
              <a:t>Referencing (8 or more authors)</a:t>
            </a:r>
            <a:endParaRPr lang="en-US" dirty="0"/>
          </a:p>
        </p:txBody>
      </p:sp>
    </p:spTree>
    <p:extLst>
      <p:ext uri="{BB962C8B-B14F-4D97-AF65-F5344CB8AC3E}">
        <p14:creationId xmlns:p14="http://schemas.microsoft.com/office/powerpoint/2010/main" val="384886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Supports </a:t>
            </a:r>
            <a:r>
              <a:rPr lang="en-US" dirty="0"/>
              <a:t>and strengthens your argument </a:t>
            </a:r>
          </a:p>
          <a:p>
            <a:r>
              <a:rPr lang="en-US" dirty="0" smtClean="0"/>
              <a:t>Demonstrates </a:t>
            </a:r>
            <a:r>
              <a:rPr lang="en-US" dirty="0"/>
              <a:t>academic integrity: academic misconduct – any act where the honesty, reliability or integrity of a work has been compromised – can incur serious penalties by the University.</a:t>
            </a:r>
          </a:p>
          <a:p>
            <a:endParaRPr lang="en-US" dirty="0"/>
          </a:p>
        </p:txBody>
      </p:sp>
      <p:sp>
        <p:nvSpPr>
          <p:cNvPr id="3" name="Title 2"/>
          <p:cNvSpPr>
            <a:spLocks noGrp="1"/>
          </p:cNvSpPr>
          <p:nvPr>
            <p:ph type="title"/>
          </p:nvPr>
        </p:nvSpPr>
        <p:spPr/>
        <p:txBody>
          <a:bodyPr/>
          <a:lstStyle/>
          <a:p>
            <a:pPr algn="ctr"/>
            <a:r>
              <a:rPr lang="en-US" dirty="0" smtClean="0"/>
              <a:t>Why Referencing</a:t>
            </a:r>
            <a:endParaRPr lang="en-US" dirty="0"/>
          </a:p>
        </p:txBody>
      </p:sp>
    </p:spTree>
    <p:extLst>
      <p:ext uri="{BB962C8B-B14F-4D97-AF65-F5344CB8AC3E}">
        <p14:creationId xmlns:p14="http://schemas.microsoft.com/office/powerpoint/2010/main" val="24973282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Mellers, B.A. (2000). Choice and the relative pleasure of consequences. </a:t>
            </a:r>
            <a:r>
              <a:rPr lang="en-US" i="1" dirty="0"/>
              <a:t>Psychological Bulletin</a:t>
            </a:r>
            <a:r>
              <a:rPr lang="en-US" dirty="0"/>
              <a:t>, 50(2), 49-52.</a:t>
            </a:r>
          </a:p>
        </p:txBody>
      </p:sp>
      <p:sp>
        <p:nvSpPr>
          <p:cNvPr id="3" name="Title 2"/>
          <p:cNvSpPr>
            <a:spLocks noGrp="1"/>
          </p:cNvSpPr>
          <p:nvPr>
            <p:ph type="title"/>
          </p:nvPr>
        </p:nvSpPr>
        <p:spPr>
          <a:xfrm>
            <a:off x="457200" y="260783"/>
            <a:ext cx="8229600" cy="1143000"/>
          </a:xfrm>
        </p:spPr>
        <p:txBody>
          <a:bodyPr/>
          <a:lstStyle/>
          <a:p>
            <a:r>
              <a:rPr lang="en-US" dirty="0"/>
              <a:t>Journal article – one author</a:t>
            </a:r>
          </a:p>
        </p:txBody>
      </p:sp>
    </p:spTree>
    <p:extLst>
      <p:ext uri="{BB962C8B-B14F-4D97-AF65-F5344CB8AC3E}">
        <p14:creationId xmlns:p14="http://schemas.microsoft.com/office/powerpoint/2010/main" val="36789654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914400" indent="-228600">
              <a:spcAft>
                <a:spcPts val="0"/>
              </a:spcAft>
            </a:pPr>
            <a:r>
              <a:rPr lang="en-GB" dirty="0">
                <a:latin typeface="Times New Roman"/>
                <a:ea typeface="Times New Roman"/>
              </a:rPr>
              <a:t>Sandy, A. (2008, January 22). Cheaper to fly than hire a bike in Brisbane. </a:t>
            </a:r>
            <a:r>
              <a:rPr lang="en-GB" i="1" dirty="0">
                <a:latin typeface="Times New Roman"/>
                <a:ea typeface="Times New Roman"/>
              </a:rPr>
              <a:t>The Courier Mail</a:t>
            </a:r>
            <a:r>
              <a:rPr lang="en-GB" dirty="0">
                <a:latin typeface="Times New Roman"/>
                <a:ea typeface="Times New Roman"/>
              </a:rPr>
              <a:t>. Retrieved from </a:t>
            </a:r>
            <a:r>
              <a:rPr lang="en-GB" u="sng" dirty="0">
                <a:solidFill>
                  <a:srgbClr val="0000FF"/>
                </a:solidFill>
                <a:latin typeface="Times New Roman"/>
                <a:ea typeface="Times New Roman"/>
                <a:hlinkClick r:id="rId2"/>
              </a:rPr>
              <a:t>http://</a:t>
            </a:r>
            <a:r>
              <a:rPr lang="en-GB" u="sng" dirty="0" smtClean="0">
                <a:solidFill>
                  <a:srgbClr val="0000FF"/>
                </a:solidFill>
                <a:latin typeface="Times New Roman"/>
                <a:ea typeface="Times New Roman"/>
                <a:hlinkClick r:id="rId2"/>
              </a:rPr>
              <a:t>www.news.com.au/couriermail/story/0,23739,24949645-952,00.html</a:t>
            </a:r>
            <a:endParaRPr lang="en-US" dirty="0">
              <a:latin typeface="Times New Roman"/>
              <a:ea typeface="Times New Roman"/>
            </a:endParaRPr>
          </a:p>
        </p:txBody>
      </p:sp>
      <p:sp>
        <p:nvSpPr>
          <p:cNvPr id="3" name="Title 2"/>
          <p:cNvSpPr>
            <a:spLocks noGrp="1"/>
          </p:cNvSpPr>
          <p:nvPr>
            <p:ph type="title"/>
          </p:nvPr>
        </p:nvSpPr>
        <p:spPr/>
        <p:txBody>
          <a:bodyPr>
            <a:normAutofit fontScale="90000"/>
          </a:bodyPr>
          <a:lstStyle/>
          <a:p>
            <a:r>
              <a:rPr lang="en-US" dirty="0"/>
              <a:t>Electronic newspaper or magazine </a:t>
            </a:r>
            <a:r>
              <a:rPr lang="en-US" dirty="0" smtClean="0"/>
              <a:t>article or book chapter</a:t>
            </a:r>
            <a:endParaRPr lang="en-US" dirty="0"/>
          </a:p>
        </p:txBody>
      </p:sp>
    </p:spTree>
    <p:extLst>
      <p:ext uri="{BB962C8B-B14F-4D97-AF65-F5344CB8AC3E}">
        <p14:creationId xmlns:p14="http://schemas.microsoft.com/office/powerpoint/2010/main" val="6016963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85800" indent="0">
              <a:spcAft>
                <a:spcPts val="0"/>
              </a:spcAft>
              <a:buNone/>
            </a:pPr>
            <a:r>
              <a:rPr lang="en-GB" dirty="0">
                <a:latin typeface="Times New Roman"/>
                <a:ea typeface="Times New Roman"/>
              </a:rPr>
              <a:t>Atherton, J. (2006). </a:t>
            </a:r>
            <a:r>
              <a:rPr lang="en-GB" i="1" dirty="0">
                <a:latin typeface="Times New Roman"/>
                <a:ea typeface="Times New Roman"/>
              </a:rPr>
              <a:t>Behaviour Modification.</a:t>
            </a:r>
            <a:r>
              <a:rPr lang="en-GB" dirty="0">
                <a:latin typeface="Times New Roman"/>
                <a:ea typeface="Times New Roman"/>
              </a:rPr>
              <a:t> Retrieved February 5, 2008, </a:t>
            </a:r>
            <a:r>
              <a:rPr lang="en-GB" dirty="0" smtClean="0">
                <a:latin typeface="Times New Roman"/>
                <a:ea typeface="Times New Roman"/>
              </a:rPr>
              <a:t>from http</a:t>
            </a:r>
            <a:r>
              <a:rPr lang="en-GB" dirty="0">
                <a:latin typeface="Times New Roman"/>
                <a:ea typeface="Times New Roman"/>
              </a:rPr>
              <a:t>://www.educational –psychologist.org.uk</a:t>
            </a:r>
            <a:r>
              <a:rPr lang="en-GB" dirty="0" smtClean="0">
                <a:latin typeface="Times New Roman"/>
                <a:ea typeface="Times New Roman"/>
              </a:rPr>
              <a:t>/ </a:t>
            </a:r>
            <a:endParaRPr lang="en-US"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dirty="0"/>
              <a:t>Web page – with author</a:t>
            </a:r>
          </a:p>
        </p:txBody>
      </p:sp>
    </p:spTree>
    <p:extLst>
      <p:ext uri="{BB962C8B-B14F-4D97-AF65-F5344CB8AC3E}">
        <p14:creationId xmlns:p14="http://schemas.microsoft.com/office/powerpoint/2010/main" val="36955257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914400" indent="-228600">
              <a:spcAft>
                <a:spcPts val="0"/>
              </a:spcAft>
            </a:pPr>
            <a:r>
              <a:rPr lang="en-GB" i="1" dirty="0">
                <a:latin typeface="Times New Roman"/>
                <a:ea typeface="Times New Roman"/>
              </a:rPr>
              <a:t>Behaviour notification</a:t>
            </a:r>
            <a:r>
              <a:rPr lang="en-GB" dirty="0">
                <a:latin typeface="Times New Roman"/>
                <a:ea typeface="Times New Roman"/>
              </a:rPr>
              <a:t> (2006). Retrieved February 5, 2008, from </a:t>
            </a:r>
            <a:r>
              <a:rPr lang="en-US" dirty="0" smtClean="0">
                <a:latin typeface="Times New Roman"/>
                <a:ea typeface="Times New Roman"/>
              </a:rPr>
              <a:t> </a:t>
            </a:r>
            <a:r>
              <a:rPr lang="en-GB" dirty="0" smtClean="0">
                <a:latin typeface="Times New Roman"/>
                <a:ea typeface="Times New Roman"/>
                <a:hlinkClick r:id="rId2"/>
              </a:rPr>
              <a:t>http</a:t>
            </a:r>
            <a:r>
              <a:rPr lang="en-GB" dirty="0">
                <a:latin typeface="Times New Roman"/>
                <a:ea typeface="Times New Roman"/>
                <a:hlinkClick r:id="rId2"/>
              </a:rPr>
              <a:t>://</a:t>
            </a:r>
            <a:r>
              <a:rPr lang="en-GB" dirty="0" smtClean="0">
                <a:latin typeface="Times New Roman"/>
                <a:ea typeface="Times New Roman"/>
                <a:hlinkClick r:id="rId2"/>
              </a:rPr>
              <a:t>www.educational–sychologist.org.uk</a:t>
            </a:r>
            <a:r>
              <a:rPr lang="en-GB" dirty="0" smtClean="0">
                <a:latin typeface="Times New Roman"/>
                <a:ea typeface="Times New Roman"/>
              </a:rPr>
              <a:t>  </a:t>
            </a:r>
            <a:endParaRPr lang="en-US"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dirty="0"/>
              <a:t>Web page- no author</a:t>
            </a:r>
          </a:p>
        </p:txBody>
      </p:sp>
    </p:spTree>
    <p:extLst>
      <p:ext uri="{BB962C8B-B14F-4D97-AF65-F5344CB8AC3E}">
        <p14:creationId xmlns:p14="http://schemas.microsoft.com/office/powerpoint/2010/main" val="17046394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In-text citation: (Society </a:t>
            </a:r>
            <a:r>
              <a:rPr lang="en-US" dirty="0"/>
              <a:t>of Clinical Psychology, </a:t>
            </a:r>
            <a:r>
              <a:rPr lang="en-US" dirty="0" err="1"/>
              <a:t>n.d</a:t>
            </a:r>
            <a:r>
              <a:rPr lang="en-US" dirty="0" err="1" smtClean="0"/>
              <a:t>.</a:t>
            </a:r>
            <a:r>
              <a:rPr lang="en-US" dirty="0" smtClean="0"/>
              <a:t>)</a:t>
            </a:r>
          </a:p>
          <a:p>
            <a:r>
              <a:rPr lang="en-US" dirty="0" smtClean="0"/>
              <a:t>Reference or bibliography:</a:t>
            </a:r>
          </a:p>
          <a:p>
            <a:pPr marL="0" indent="0">
              <a:buNone/>
            </a:pPr>
            <a:r>
              <a:rPr lang="en-GB" dirty="0" smtClean="0">
                <a:latin typeface="Times New Roman"/>
                <a:ea typeface="Times New Roman"/>
              </a:rPr>
              <a:t>Society </a:t>
            </a:r>
            <a:r>
              <a:rPr lang="en-GB" dirty="0">
                <a:latin typeface="Times New Roman"/>
                <a:ea typeface="Times New Roman"/>
              </a:rPr>
              <a:t>of Clinical Psychology (</a:t>
            </a:r>
            <a:r>
              <a:rPr lang="en-GB" dirty="0" err="1">
                <a:latin typeface="Times New Roman"/>
                <a:ea typeface="Times New Roman"/>
              </a:rPr>
              <a:t>n.d.</a:t>
            </a:r>
            <a:r>
              <a:rPr lang="en-GB" dirty="0">
                <a:latin typeface="Times New Roman"/>
                <a:ea typeface="Times New Roman"/>
              </a:rPr>
              <a:t>). </a:t>
            </a:r>
            <a:r>
              <a:rPr lang="en-GB" i="1" dirty="0">
                <a:latin typeface="Times New Roman"/>
                <a:ea typeface="Times New Roman"/>
              </a:rPr>
              <a:t>About clinical psychology.</a:t>
            </a:r>
            <a:r>
              <a:rPr lang="en-GB" dirty="0">
                <a:latin typeface="Times New Roman"/>
                <a:ea typeface="Times New Roman"/>
              </a:rPr>
              <a:t> Retrieved January 24, 2008, </a:t>
            </a:r>
            <a:r>
              <a:rPr lang="en-GB" dirty="0" smtClean="0">
                <a:latin typeface="Times New Roman"/>
                <a:ea typeface="Times New Roman"/>
              </a:rPr>
              <a:t>from </a:t>
            </a:r>
            <a:r>
              <a:rPr lang="en-GB" dirty="0" smtClean="0">
                <a:latin typeface="Times New Roman"/>
                <a:ea typeface="Times New Roman"/>
                <a:hlinkClick r:id="rId2"/>
              </a:rPr>
              <a:t>http</a:t>
            </a:r>
            <a:r>
              <a:rPr lang="en-GB" dirty="0">
                <a:latin typeface="Times New Roman"/>
                <a:ea typeface="Times New Roman"/>
                <a:hlinkClick r:id="rId2"/>
              </a:rPr>
              <a:t>://</a:t>
            </a:r>
            <a:r>
              <a:rPr lang="en-GB" dirty="0" smtClean="0">
                <a:latin typeface="Times New Roman"/>
                <a:ea typeface="Times New Roman"/>
                <a:hlinkClick r:id="rId2"/>
              </a:rPr>
              <a:t>www.educational–psychologist.org.uk/</a:t>
            </a:r>
            <a:r>
              <a:rPr lang="en-GB" dirty="0" smtClean="0">
                <a:latin typeface="Times New Roman"/>
                <a:ea typeface="Times New Roman"/>
              </a:rPr>
              <a:t> </a:t>
            </a:r>
            <a:endParaRPr lang="en-US" dirty="0"/>
          </a:p>
        </p:txBody>
      </p:sp>
      <p:sp>
        <p:nvSpPr>
          <p:cNvPr id="3" name="Title 2"/>
          <p:cNvSpPr>
            <a:spLocks noGrp="1"/>
          </p:cNvSpPr>
          <p:nvPr>
            <p:ph type="title"/>
          </p:nvPr>
        </p:nvSpPr>
        <p:spPr/>
        <p:txBody>
          <a:bodyPr/>
          <a:lstStyle/>
          <a:p>
            <a:r>
              <a:rPr lang="en-US" dirty="0"/>
              <a:t>Web page – no date</a:t>
            </a:r>
          </a:p>
        </p:txBody>
      </p:sp>
    </p:spTree>
    <p:extLst>
      <p:ext uri="{BB962C8B-B14F-4D97-AF65-F5344CB8AC3E}">
        <p14:creationId xmlns:p14="http://schemas.microsoft.com/office/powerpoint/2010/main" val="47340449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85800" indent="0">
              <a:spcAft>
                <a:spcPts val="0"/>
              </a:spcAft>
              <a:buNone/>
            </a:pPr>
            <a:r>
              <a:rPr lang="en-GB" dirty="0">
                <a:latin typeface="Times New Roman"/>
                <a:ea typeface="Times New Roman"/>
              </a:rPr>
              <a:t>Queensland Health (2008). </a:t>
            </a:r>
            <a:r>
              <a:rPr lang="en-GB" i="1" dirty="0">
                <a:latin typeface="Times New Roman"/>
                <a:ea typeface="Times New Roman"/>
              </a:rPr>
              <a:t>Healthy start in life.</a:t>
            </a:r>
            <a:r>
              <a:rPr lang="en-GB" dirty="0">
                <a:latin typeface="Times New Roman"/>
                <a:ea typeface="Times New Roman"/>
              </a:rPr>
              <a:t> Retrieved March 10, 2009, </a:t>
            </a:r>
            <a:r>
              <a:rPr lang="en-GB" dirty="0" smtClean="0">
                <a:latin typeface="Times New Roman"/>
                <a:ea typeface="Times New Roman"/>
              </a:rPr>
              <a:t>from</a:t>
            </a:r>
            <a:r>
              <a:rPr lang="en-US" dirty="0" smtClean="0">
                <a:latin typeface="Times New Roman"/>
                <a:ea typeface="Times New Roman"/>
              </a:rPr>
              <a:t> </a:t>
            </a:r>
            <a:r>
              <a:rPr lang="en-GB" dirty="0" smtClean="0">
                <a:latin typeface="Times New Roman"/>
                <a:ea typeface="Times New Roman"/>
                <a:hlinkClick r:id="rId2"/>
              </a:rPr>
              <a:t>http</a:t>
            </a:r>
            <a:r>
              <a:rPr lang="en-GB" dirty="0">
                <a:latin typeface="Times New Roman"/>
                <a:ea typeface="Times New Roman"/>
                <a:hlinkClick r:id="rId2"/>
              </a:rPr>
              <a:t>://</a:t>
            </a:r>
            <a:r>
              <a:rPr lang="en-GB" dirty="0" smtClean="0">
                <a:latin typeface="Times New Roman"/>
                <a:ea typeface="Times New Roman"/>
                <a:hlinkClick r:id="rId2"/>
              </a:rPr>
              <a:t>www.educational–psychologist.org.uk</a:t>
            </a:r>
            <a:r>
              <a:rPr lang="en-GB" dirty="0" smtClean="0">
                <a:latin typeface="Times New Roman"/>
                <a:ea typeface="Times New Roman"/>
              </a:rPr>
              <a:t> </a:t>
            </a:r>
            <a:endParaRPr lang="en-US" dirty="0"/>
          </a:p>
        </p:txBody>
      </p:sp>
      <p:sp>
        <p:nvSpPr>
          <p:cNvPr id="3" name="Title 2"/>
          <p:cNvSpPr>
            <a:spLocks noGrp="1"/>
          </p:cNvSpPr>
          <p:nvPr>
            <p:ph type="title"/>
          </p:nvPr>
        </p:nvSpPr>
        <p:spPr/>
        <p:txBody>
          <a:bodyPr/>
          <a:lstStyle/>
          <a:p>
            <a:r>
              <a:rPr lang="en-US" dirty="0"/>
              <a:t>Web page- corporate author</a:t>
            </a:r>
          </a:p>
        </p:txBody>
      </p:sp>
    </p:spTree>
    <p:extLst>
      <p:ext uri="{BB962C8B-B14F-4D97-AF65-F5344CB8AC3E}">
        <p14:creationId xmlns:p14="http://schemas.microsoft.com/office/powerpoint/2010/main" val="14925059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Name of author(s) or the institution responsible, year of publication, title and subtitle of publication – </a:t>
            </a:r>
            <a:r>
              <a:rPr lang="en-US" dirty="0" err="1"/>
              <a:t>italicised</a:t>
            </a:r>
            <a:r>
              <a:rPr lang="en-US" dirty="0"/>
              <a:t>, name of institution, location </a:t>
            </a:r>
          </a:p>
          <a:p>
            <a:endParaRPr lang="en-US" dirty="0"/>
          </a:p>
          <a:p>
            <a:r>
              <a:rPr lang="en-US" dirty="0"/>
              <a:t>Note that it is not customary to cite university lectures. They are unpublished, and are designed to be a guide to your reading only.</a:t>
            </a:r>
          </a:p>
          <a:p>
            <a:endParaRPr lang="en-US" dirty="0"/>
          </a:p>
          <a:p>
            <a:r>
              <a:rPr lang="en-US" dirty="0"/>
              <a:t>An exception is when their notes have been posted online or when the notes are in printed form e.g. in a form of PowerPoint slides</a:t>
            </a:r>
          </a:p>
          <a:p>
            <a:endParaRPr lang="en-US" dirty="0"/>
          </a:p>
        </p:txBody>
      </p:sp>
      <p:sp>
        <p:nvSpPr>
          <p:cNvPr id="3" name="Title 2"/>
          <p:cNvSpPr>
            <a:spLocks noGrp="1"/>
          </p:cNvSpPr>
          <p:nvPr>
            <p:ph type="title"/>
          </p:nvPr>
        </p:nvSpPr>
        <p:spPr/>
        <p:txBody>
          <a:bodyPr/>
          <a:lstStyle/>
          <a:p>
            <a:r>
              <a:rPr lang="en-US" dirty="0"/>
              <a:t>Lecture notes</a:t>
            </a:r>
          </a:p>
        </p:txBody>
      </p:sp>
    </p:spTree>
    <p:extLst>
      <p:ext uri="{BB962C8B-B14F-4D97-AF65-F5344CB8AC3E}">
        <p14:creationId xmlns:p14="http://schemas.microsoft.com/office/powerpoint/2010/main" val="8933279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(Johnson, 2008</a:t>
            </a:r>
            <a:r>
              <a:rPr lang="en-US" dirty="0" smtClean="0"/>
              <a:t>)</a:t>
            </a:r>
          </a:p>
          <a:p>
            <a:r>
              <a:rPr lang="en-US" dirty="0"/>
              <a:t>Johnson, A. (2008). Week three: Foucault [</a:t>
            </a:r>
            <a:r>
              <a:rPr lang="en-US" dirty="0" err="1"/>
              <a:t>powerpoint</a:t>
            </a:r>
            <a:r>
              <a:rPr lang="en-US" dirty="0"/>
              <a:t> slides]. Retrieved from BESC1001, University of Queensland Blackboard </a:t>
            </a:r>
            <a:r>
              <a:rPr lang="en-US" dirty="0" smtClean="0"/>
              <a:t>Online: </a:t>
            </a:r>
            <a:r>
              <a:rPr lang="en-US" dirty="0" smtClean="0">
                <a:hlinkClick r:id="rId2"/>
              </a:rPr>
              <a:t>http</a:t>
            </a:r>
            <a:r>
              <a:rPr lang="en-US" dirty="0">
                <a:hlinkClick r:id="rId2"/>
              </a:rPr>
              <a:t>://www.elearning.uq.edu.au</a:t>
            </a:r>
            <a:r>
              <a:rPr lang="en-US" dirty="0" smtClean="0">
                <a:hlinkClick r:id="rId2"/>
              </a:rPr>
              <a:t>/</a:t>
            </a:r>
            <a:r>
              <a:rPr lang="en-US" dirty="0" smtClean="0"/>
              <a:t> </a:t>
            </a:r>
            <a:endParaRPr lang="en-US" dirty="0"/>
          </a:p>
          <a:p>
            <a:endParaRPr lang="en-US" dirty="0"/>
          </a:p>
        </p:txBody>
      </p:sp>
      <p:sp>
        <p:nvSpPr>
          <p:cNvPr id="3" name="Title 2"/>
          <p:cNvSpPr>
            <a:spLocks noGrp="1"/>
          </p:cNvSpPr>
          <p:nvPr>
            <p:ph type="title"/>
          </p:nvPr>
        </p:nvSpPr>
        <p:spPr/>
        <p:txBody>
          <a:bodyPr/>
          <a:lstStyle/>
          <a:p>
            <a:r>
              <a:rPr lang="en-US" dirty="0"/>
              <a:t>Lecture notes – online</a:t>
            </a:r>
          </a:p>
        </p:txBody>
      </p:sp>
    </p:spTree>
    <p:extLst>
      <p:ext uri="{BB962C8B-B14F-4D97-AF65-F5344CB8AC3E}">
        <p14:creationId xmlns:p14="http://schemas.microsoft.com/office/powerpoint/2010/main" val="36107283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Johnson, A. (2008). Week three: Foucault [</a:t>
            </a:r>
            <a:r>
              <a:rPr lang="en-US" dirty="0" err="1"/>
              <a:t>powerpoint</a:t>
            </a:r>
            <a:r>
              <a:rPr lang="en-US" dirty="0"/>
              <a:t> slides]. Unpublished manuscript, BESC1001, University of Queensland, St. Lucia, Australia.</a:t>
            </a:r>
          </a:p>
          <a:p>
            <a:r>
              <a:rPr lang="en-US" dirty="0"/>
              <a:t>List name of city, state and country. Do not include state if listed in university name</a:t>
            </a:r>
          </a:p>
          <a:p>
            <a:endParaRPr lang="en-US" dirty="0"/>
          </a:p>
        </p:txBody>
      </p:sp>
      <p:sp>
        <p:nvSpPr>
          <p:cNvPr id="3" name="Title 2"/>
          <p:cNvSpPr>
            <a:spLocks noGrp="1"/>
          </p:cNvSpPr>
          <p:nvPr>
            <p:ph type="title"/>
          </p:nvPr>
        </p:nvSpPr>
        <p:spPr/>
        <p:txBody>
          <a:bodyPr/>
          <a:lstStyle/>
          <a:p>
            <a:r>
              <a:rPr lang="en-US" dirty="0"/>
              <a:t>Lecture notes – print</a:t>
            </a:r>
          </a:p>
        </p:txBody>
      </p:sp>
    </p:spTree>
    <p:extLst>
      <p:ext uri="{BB962C8B-B14F-4D97-AF65-F5344CB8AC3E}">
        <p14:creationId xmlns:p14="http://schemas.microsoft.com/office/powerpoint/2010/main" val="376394876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Guidelines in here adapted </a:t>
            </a:r>
            <a:r>
              <a:rPr lang="en-US" dirty="0"/>
              <a:t>from the MLA Handbook for Writers of Research Papers, 8th ed., 2016.  </a:t>
            </a:r>
            <a:endParaRPr lang="en-US" dirty="0" smtClean="0"/>
          </a:p>
          <a:p>
            <a:r>
              <a:rPr lang="en-US" dirty="0" smtClean="0"/>
              <a:t>MLA </a:t>
            </a:r>
            <a:r>
              <a:rPr lang="en-US" dirty="0"/>
              <a:t>style is often used in the humanities. </a:t>
            </a:r>
            <a:endParaRPr lang="en-US" dirty="0" smtClean="0"/>
          </a:p>
          <a:p>
            <a:r>
              <a:rPr lang="en-US" dirty="0" smtClean="0"/>
              <a:t>In </a:t>
            </a:r>
            <a:r>
              <a:rPr lang="en-US" dirty="0"/>
              <a:t>an MLA-style paper, the writer identifies the author and page of each source in parentheses after every reference.  </a:t>
            </a:r>
            <a:endParaRPr lang="en-US" dirty="0" smtClean="0"/>
          </a:p>
          <a:p>
            <a:r>
              <a:rPr lang="en-US" dirty="0" smtClean="0"/>
              <a:t>That </a:t>
            </a:r>
            <a:r>
              <a:rPr lang="en-US" dirty="0"/>
              <a:t>information then directs the reader to more detailed entries on a Works Cited list at the end of the paper. </a:t>
            </a:r>
          </a:p>
          <a:p>
            <a:pPr marL="109728" indent="0">
              <a:buNone/>
            </a:pPr>
            <a:endParaRPr lang="en-US" dirty="0"/>
          </a:p>
          <a:p>
            <a:endParaRPr lang="en-US" dirty="0"/>
          </a:p>
        </p:txBody>
      </p:sp>
      <p:sp>
        <p:nvSpPr>
          <p:cNvPr id="3" name="Title 2"/>
          <p:cNvSpPr>
            <a:spLocks noGrp="1"/>
          </p:cNvSpPr>
          <p:nvPr>
            <p:ph type="title"/>
          </p:nvPr>
        </p:nvSpPr>
        <p:spPr/>
        <p:txBody>
          <a:bodyPr>
            <a:normAutofit fontScale="90000"/>
          </a:bodyPr>
          <a:lstStyle/>
          <a:p>
            <a:pPr algn="ctr"/>
            <a:r>
              <a:rPr lang="en-US" dirty="0" smtClean="0"/>
              <a:t>Modern Language Association (MLA)</a:t>
            </a:r>
            <a:endParaRPr lang="en-US" dirty="0"/>
          </a:p>
        </p:txBody>
      </p:sp>
    </p:spTree>
    <p:extLst>
      <p:ext uri="{BB962C8B-B14F-4D97-AF65-F5344CB8AC3E}">
        <p14:creationId xmlns:p14="http://schemas.microsoft.com/office/powerpoint/2010/main" val="3622833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Supports </a:t>
            </a:r>
            <a:r>
              <a:rPr lang="en-US" dirty="0"/>
              <a:t>and strengthens your argument </a:t>
            </a:r>
          </a:p>
          <a:p>
            <a:r>
              <a:rPr lang="en-US" dirty="0" smtClean="0"/>
              <a:t>Demonstrates </a:t>
            </a:r>
            <a:r>
              <a:rPr lang="en-US" dirty="0"/>
              <a:t>academic integrity: academic misconduct – any act where the honesty, reliability or integrity of a work has been compromised – can incur serious penalties by the University.</a:t>
            </a:r>
          </a:p>
        </p:txBody>
      </p:sp>
      <p:sp>
        <p:nvSpPr>
          <p:cNvPr id="3" name="Title 2"/>
          <p:cNvSpPr>
            <a:spLocks noGrp="1"/>
          </p:cNvSpPr>
          <p:nvPr>
            <p:ph type="title"/>
          </p:nvPr>
        </p:nvSpPr>
        <p:spPr/>
        <p:txBody>
          <a:bodyPr/>
          <a:lstStyle/>
          <a:p>
            <a:pPr algn="ctr"/>
            <a:r>
              <a:rPr lang="en-US" dirty="0" smtClean="0"/>
              <a:t>Why referencing</a:t>
            </a:r>
            <a:endParaRPr lang="en-US" dirty="0"/>
          </a:p>
        </p:txBody>
      </p:sp>
    </p:spTree>
    <p:extLst>
      <p:ext uri="{BB962C8B-B14F-4D97-AF65-F5344CB8AC3E}">
        <p14:creationId xmlns:p14="http://schemas.microsoft.com/office/powerpoint/2010/main" val="121957233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Doris Graber suggests that “media are most influential in areas in which the audience knows least” (210). </a:t>
            </a:r>
          </a:p>
          <a:p>
            <a:r>
              <a:rPr lang="en-US" dirty="0" smtClean="0"/>
              <a:t>Both </a:t>
            </a:r>
            <a:r>
              <a:rPr lang="en-US" dirty="0"/>
              <a:t>direct quotations and paraphrases need a page number, but no “p.” abbreviation precedes it (54). </a:t>
            </a:r>
            <a:endParaRPr lang="en-US" dirty="0" smtClean="0"/>
          </a:p>
          <a:p>
            <a:r>
              <a:rPr lang="en-US" b="1" dirty="0" smtClean="0"/>
              <a:t>NOTE</a:t>
            </a:r>
            <a:r>
              <a:rPr lang="en-US" dirty="0" smtClean="0"/>
              <a:t>: use first and last name when the author is being mentioned for the first time</a:t>
            </a:r>
            <a:endParaRPr lang="en-US" dirty="0"/>
          </a:p>
        </p:txBody>
      </p:sp>
      <p:sp>
        <p:nvSpPr>
          <p:cNvPr id="3" name="Title 2"/>
          <p:cNvSpPr>
            <a:spLocks noGrp="1"/>
          </p:cNvSpPr>
          <p:nvPr>
            <p:ph type="title"/>
          </p:nvPr>
        </p:nvSpPr>
        <p:spPr/>
        <p:txBody>
          <a:bodyPr/>
          <a:lstStyle/>
          <a:p>
            <a:pPr algn="ctr"/>
            <a:r>
              <a:rPr lang="en-US" dirty="0" smtClean="0"/>
              <a:t>MLA </a:t>
            </a:r>
            <a:r>
              <a:rPr lang="en-US" dirty="0" err="1" smtClean="0"/>
              <a:t>cont</a:t>
            </a:r>
            <a:r>
              <a:rPr lang="en-US" dirty="0" smtClean="0"/>
              <a:t>…</a:t>
            </a:r>
            <a:endParaRPr lang="en-US" dirty="0"/>
          </a:p>
        </p:txBody>
      </p:sp>
    </p:spTree>
    <p:extLst>
      <p:ext uri="{BB962C8B-B14F-4D97-AF65-F5344CB8AC3E}">
        <p14:creationId xmlns:p14="http://schemas.microsoft.com/office/powerpoint/2010/main" val="1447108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Graber, Doris A. </a:t>
            </a:r>
            <a:r>
              <a:rPr lang="en-US" i="1" dirty="0"/>
              <a:t>Mass Media &amp; American </a:t>
            </a:r>
            <a:r>
              <a:rPr lang="en-US" i="1" dirty="0" smtClean="0"/>
              <a:t>	Politics</a:t>
            </a:r>
            <a:r>
              <a:rPr lang="en-US" i="1" dirty="0"/>
              <a:t>.</a:t>
            </a:r>
            <a:r>
              <a:rPr lang="en-US" dirty="0"/>
              <a:t> CQ Press, 2002. </a:t>
            </a:r>
          </a:p>
          <a:p>
            <a:r>
              <a:rPr lang="en-US" dirty="0"/>
              <a:t> </a:t>
            </a:r>
            <a:r>
              <a:rPr lang="en-US" dirty="0" smtClean="0"/>
              <a:t>As you can see, most content words of the title </a:t>
            </a:r>
            <a:r>
              <a:rPr lang="en-US" dirty="0"/>
              <a:t>are capitalized; </a:t>
            </a:r>
            <a:r>
              <a:rPr lang="en-US" dirty="0" smtClean="0"/>
              <a:t>book/journal </a:t>
            </a:r>
            <a:r>
              <a:rPr lang="en-US" dirty="0"/>
              <a:t>titles are italicized (26). </a:t>
            </a:r>
            <a:r>
              <a:rPr lang="en-US" dirty="0" smtClean="0"/>
              <a:t>Place </a:t>
            </a:r>
            <a:r>
              <a:rPr lang="en-US" dirty="0"/>
              <a:t>of publication no longer required. </a:t>
            </a:r>
          </a:p>
          <a:p>
            <a:r>
              <a:rPr lang="en-US" dirty="0"/>
              <a:t>Park, Alice. “How Safe Are Vaccines?” </a:t>
            </a:r>
            <a:r>
              <a:rPr lang="en-US" i="1" dirty="0" smtClean="0"/>
              <a:t>Times</a:t>
            </a:r>
            <a:r>
              <a:rPr lang="en-US" dirty="0" smtClean="0"/>
              <a:t>.  </a:t>
            </a:r>
            <a:r>
              <a:rPr lang="en-US" dirty="0"/>
              <a:t>18 March 2011. content.time.com/ </a:t>
            </a:r>
            <a:r>
              <a:rPr lang="en-US" dirty="0" smtClean="0"/>
              <a:t>time/magazine/article/0,9171,1808620,00.html  </a:t>
            </a:r>
            <a:endParaRPr lang="en-US" dirty="0"/>
          </a:p>
          <a:p>
            <a:endParaRPr lang="en-US" dirty="0"/>
          </a:p>
        </p:txBody>
      </p:sp>
      <p:sp>
        <p:nvSpPr>
          <p:cNvPr id="3" name="Title 2"/>
          <p:cNvSpPr>
            <a:spLocks noGrp="1"/>
          </p:cNvSpPr>
          <p:nvPr>
            <p:ph type="title"/>
          </p:nvPr>
        </p:nvSpPr>
        <p:spPr/>
        <p:txBody>
          <a:bodyPr/>
          <a:lstStyle/>
          <a:p>
            <a:pPr algn="ctr"/>
            <a:r>
              <a:rPr lang="en-US" dirty="0" smtClean="0"/>
              <a:t>MLA Works Cited Page</a:t>
            </a:r>
            <a:endParaRPr lang="en-US" dirty="0"/>
          </a:p>
        </p:txBody>
      </p:sp>
    </p:spTree>
    <p:extLst>
      <p:ext uri="{BB962C8B-B14F-4D97-AF65-F5344CB8AC3E}">
        <p14:creationId xmlns:p14="http://schemas.microsoft.com/office/powerpoint/2010/main" val="10730329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Basic entry for an online magazine </a:t>
            </a:r>
            <a:r>
              <a:rPr lang="en-US" dirty="0" smtClean="0"/>
              <a:t>article (p</a:t>
            </a:r>
            <a:r>
              <a:rPr lang="en-US" dirty="0"/>
              <a:t>. </a:t>
            </a:r>
            <a:r>
              <a:rPr lang="en-US" dirty="0" smtClean="0"/>
              <a:t>48)  </a:t>
            </a:r>
          </a:p>
          <a:p>
            <a:r>
              <a:rPr lang="en-US" dirty="0" smtClean="0"/>
              <a:t>Magazine </a:t>
            </a:r>
            <a:r>
              <a:rPr lang="en-US" dirty="0"/>
              <a:t>titles are italicized and article titles are in quotation marks (48). </a:t>
            </a:r>
            <a:endParaRPr lang="en-US" dirty="0" smtClean="0"/>
          </a:p>
          <a:p>
            <a:r>
              <a:rPr lang="en-US" dirty="0" smtClean="0"/>
              <a:t>URL </a:t>
            </a:r>
            <a:r>
              <a:rPr lang="en-US" dirty="0"/>
              <a:t>or DOI usually required; access date usually not required (p. 48; see also p. 53).  • Don’t include the http:// beginning of a </a:t>
            </a:r>
            <a:r>
              <a:rPr lang="en-US" dirty="0" err="1"/>
              <a:t>url</a:t>
            </a:r>
            <a:r>
              <a:rPr lang="en-US" dirty="0"/>
              <a:t>; do include www. if your </a:t>
            </a:r>
            <a:r>
              <a:rPr lang="en-US" dirty="0" err="1"/>
              <a:t>url</a:t>
            </a:r>
            <a:r>
              <a:rPr lang="en-US" dirty="0"/>
              <a:t> has one (110), which the article in the example happens not </a:t>
            </a:r>
            <a:r>
              <a:rPr lang="en-US" dirty="0" smtClean="0"/>
              <a:t>to have</a:t>
            </a:r>
            <a:endParaRPr lang="en-US" dirty="0"/>
          </a:p>
        </p:txBody>
      </p:sp>
      <p:sp>
        <p:nvSpPr>
          <p:cNvPr id="3" name="Title 2"/>
          <p:cNvSpPr>
            <a:spLocks noGrp="1"/>
          </p:cNvSpPr>
          <p:nvPr>
            <p:ph type="title"/>
          </p:nvPr>
        </p:nvSpPr>
        <p:spPr/>
        <p:txBody>
          <a:bodyPr/>
          <a:lstStyle/>
          <a:p>
            <a:pPr algn="ctr"/>
            <a:r>
              <a:rPr lang="en-US" dirty="0" smtClean="0"/>
              <a:t>MLA </a:t>
            </a:r>
            <a:r>
              <a:rPr lang="en-US" dirty="0" err="1" smtClean="0"/>
              <a:t>cont</a:t>
            </a:r>
            <a:endParaRPr lang="en-US" dirty="0"/>
          </a:p>
        </p:txBody>
      </p:sp>
    </p:spTree>
    <p:extLst>
      <p:ext uri="{BB962C8B-B14F-4D97-AF65-F5344CB8AC3E}">
        <p14:creationId xmlns:p14="http://schemas.microsoft.com/office/powerpoint/2010/main" val="141075330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G</a:t>
            </a:r>
            <a:r>
              <a:rPr lang="en-US" dirty="0" smtClean="0"/>
              <a:t>uidelines </a:t>
            </a:r>
            <a:r>
              <a:rPr lang="en-US" dirty="0"/>
              <a:t>presented </a:t>
            </a:r>
            <a:r>
              <a:rPr lang="en-US" dirty="0" smtClean="0"/>
              <a:t>her </a:t>
            </a:r>
            <a:r>
              <a:rPr lang="en-US" dirty="0"/>
              <a:t>adapted from the Chicago Manual of Style, 16th edition, </a:t>
            </a:r>
            <a:r>
              <a:rPr lang="en-US" dirty="0" smtClean="0"/>
              <a:t>2010</a:t>
            </a:r>
          </a:p>
          <a:p>
            <a:r>
              <a:rPr lang="en-US" dirty="0" smtClean="0"/>
              <a:t>Style </a:t>
            </a:r>
            <a:r>
              <a:rPr lang="en-US" dirty="0"/>
              <a:t>used in some of the humanities and social sciences and is often used outside the university. </a:t>
            </a:r>
            <a:endParaRPr lang="en-US" dirty="0" smtClean="0"/>
          </a:p>
          <a:p>
            <a:r>
              <a:rPr lang="en-US" dirty="0" smtClean="0"/>
              <a:t>In </a:t>
            </a:r>
            <a:r>
              <a:rPr lang="en-US" dirty="0"/>
              <a:t>it, the writer directs the reader to entries in a bibliography or reference list by using one of two basic forms of documentation: </a:t>
            </a:r>
            <a:r>
              <a:rPr lang="en-US" dirty="0" smtClean="0"/>
              <a:t>notes (has been used over many decades) </a:t>
            </a:r>
            <a:r>
              <a:rPr lang="en-US" dirty="0"/>
              <a:t>and author/date. </a:t>
            </a:r>
            <a:endParaRPr lang="en-US" dirty="0" smtClean="0"/>
          </a:p>
        </p:txBody>
      </p:sp>
      <p:sp>
        <p:nvSpPr>
          <p:cNvPr id="3" name="Title 2"/>
          <p:cNvSpPr>
            <a:spLocks noGrp="1"/>
          </p:cNvSpPr>
          <p:nvPr>
            <p:ph type="title"/>
          </p:nvPr>
        </p:nvSpPr>
        <p:spPr/>
        <p:txBody>
          <a:bodyPr/>
          <a:lstStyle/>
          <a:p>
            <a:pPr algn="ctr"/>
            <a:r>
              <a:rPr lang="en-US" dirty="0" smtClean="0"/>
              <a:t>Chicago Ref. Style</a:t>
            </a:r>
            <a:endParaRPr lang="en-US" dirty="0"/>
          </a:p>
        </p:txBody>
      </p:sp>
    </p:spTree>
    <p:extLst>
      <p:ext uri="{BB962C8B-B14F-4D97-AF65-F5344CB8AC3E}">
        <p14:creationId xmlns:p14="http://schemas.microsoft.com/office/powerpoint/2010/main" val="18011642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Doris Graber suggests that “media are most influential in areas in which the audience knows least.” </a:t>
            </a:r>
            <a:r>
              <a:rPr lang="en-US" dirty="0" smtClean="0"/>
              <a:t>(superscript) </a:t>
            </a:r>
            <a:endParaRPr lang="en-US" b="1" dirty="0" smtClean="0"/>
          </a:p>
          <a:p>
            <a:r>
              <a:rPr lang="en-US" dirty="0"/>
              <a:t> Superscript numeral sends reader to citation in footnote or </a:t>
            </a:r>
            <a:r>
              <a:rPr lang="en-US" dirty="0" smtClean="0"/>
              <a:t>endnote </a:t>
            </a:r>
            <a:r>
              <a:rPr lang="en-US" dirty="0"/>
              <a:t>(660).   </a:t>
            </a:r>
          </a:p>
          <a:p>
            <a:r>
              <a:rPr lang="en-US" dirty="0" smtClean="0"/>
              <a:t>Note for the super script: </a:t>
            </a:r>
            <a:endParaRPr lang="en-US" dirty="0"/>
          </a:p>
          <a:p>
            <a:r>
              <a:rPr lang="en-US" dirty="0"/>
              <a:t>1. Doris A. Graber, </a:t>
            </a:r>
            <a:r>
              <a:rPr lang="en-US" i="1" dirty="0"/>
              <a:t>Mass Media &amp; American Politics</a:t>
            </a:r>
            <a:r>
              <a:rPr lang="en-US" dirty="0"/>
              <a:t>, 6th ed. (Washington, DC: CQ Press, 2002), 210.</a:t>
            </a:r>
          </a:p>
          <a:p>
            <a:endParaRPr lang="en-US" dirty="0"/>
          </a:p>
        </p:txBody>
      </p:sp>
      <p:sp>
        <p:nvSpPr>
          <p:cNvPr id="3" name="Title 2"/>
          <p:cNvSpPr>
            <a:spLocks noGrp="1"/>
          </p:cNvSpPr>
          <p:nvPr>
            <p:ph type="title"/>
          </p:nvPr>
        </p:nvSpPr>
        <p:spPr/>
        <p:txBody>
          <a:bodyPr/>
          <a:lstStyle/>
          <a:p>
            <a:pPr algn="ctr"/>
            <a:r>
              <a:rPr lang="en-US" dirty="0" smtClean="0"/>
              <a:t>Chicago ref. style </a:t>
            </a:r>
            <a:r>
              <a:rPr lang="en-US" dirty="0" err="1" smtClean="0"/>
              <a:t>cont</a:t>
            </a:r>
            <a:r>
              <a:rPr lang="en-US" dirty="0" smtClean="0"/>
              <a:t>…</a:t>
            </a:r>
            <a:endParaRPr lang="en-US" dirty="0"/>
          </a:p>
        </p:txBody>
      </p:sp>
    </p:spTree>
    <p:extLst>
      <p:ext uri="{BB962C8B-B14F-4D97-AF65-F5344CB8AC3E}">
        <p14:creationId xmlns:p14="http://schemas.microsoft.com/office/powerpoint/2010/main" val="190380497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Only the first line of a note is indented, and the author’s first and last names are not reversed (695). </a:t>
            </a:r>
            <a:r>
              <a:rPr lang="en-US" dirty="0" smtClean="0"/>
              <a:t> </a:t>
            </a:r>
          </a:p>
          <a:p>
            <a:r>
              <a:rPr lang="en-US" dirty="0" smtClean="0"/>
              <a:t>Elements </a:t>
            </a:r>
            <a:r>
              <a:rPr lang="en-US" dirty="0"/>
              <a:t>of notes are separated by </a:t>
            </a:r>
            <a:r>
              <a:rPr lang="en-US" dirty="0" smtClean="0"/>
              <a:t>commas.</a:t>
            </a:r>
          </a:p>
          <a:p>
            <a:r>
              <a:rPr lang="en-US" dirty="0" smtClean="0"/>
              <a:t>A </a:t>
            </a:r>
            <a:r>
              <a:rPr lang="en-US" dirty="0"/>
              <a:t>book’s publication information is placed in parentheses (695). </a:t>
            </a:r>
            <a:r>
              <a:rPr lang="en-US" dirty="0" smtClean="0"/>
              <a:t> </a:t>
            </a:r>
          </a:p>
          <a:p>
            <a:r>
              <a:rPr lang="en-US" dirty="0" smtClean="0"/>
              <a:t>No </a:t>
            </a:r>
            <a:r>
              <a:rPr lang="en-US" dirty="0"/>
              <a:t>periods with abbreviations of “state” names, including DC (489). </a:t>
            </a:r>
          </a:p>
        </p:txBody>
      </p:sp>
      <p:sp>
        <p:nvSpPr>
          <p:cNvPr id="3" name="Title 2"/>
          <p:cNvSpPr>
            <a:spLocks noGrp="1"/>
          </p:cNvSpPr>
          <p:nvPr>
            <p:ph type="title"/>
          </p:nvPr>
        </p:nvSpPr>
        <p:spPr/>
        <p:txBody>
          <a:bodyPr/>
          <a:lstStyle/>
          <a:p>
            <a:pPr algn="ctr"/>
            <a:r>
              <a:rPr lang="en-US" dirty="0" smtClean="0"/>
              <a:t>Chicago ref. </a:t>
            </a:r>
            <a:r>
              <a:rPr lang="en-US" dirty="0" err="1" smtClean="0"/>
              <a:t>cont</a:t>
            </a:r>
            <a:r>
              <a:rPr lang="en-US" dirty="0" smtClean="0"/>
              <a:t>…</a:t>
            </a:r>
            <a:endParaRPr lang="en-US" dirty="0"/>
          </a:p>
        </p:txBody>
      </p:sp>
    </p:spTree>
    <p:extLst>
      <p:ext uri="{BB962C8B-B14F-4D97-AF65-F5344CB8AC3E}">
        <p14:creationId xmlns:p14="http://schemas.microsoft.com/office/powerpoint/2010/main" val="31184455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Alice Park, “How Safe Are Vaccines?” </a:t>
            </a:r>
            <a:r>
              <a:rPr lang="en-US" i="1" dirty="0"/>
              <a:t>Time</a:t>
            </a:r>
            <a:r>
              <a:rPr lang="en-US" dirty="0"/>
              <a:t>, May 21, 2008, accessed March 18, 2011, </a:t>
            </a:r>
            <a:r>
              <a:rPr lang="en-US" dirty="0">
                <a:hlinkClick r:id="rId2"/>
              </a:rPr>
              <a:t>http://www.time.com/time/health/article/0,8599,1808438,00.html</a:t>
            </a:r>
            <a:r>
              <a:rPr lang="en-US" dirty="0" smtClean="0"/>
              <a:t>.  </a:t>
            </a:r>
            <a:endParaRPr lang="en-US" dirty="0"/>
          </a:p>
          <a:p>
            <a:r>
              <a:rPr lang="en-US" dirty="0"/>
              <a:t> </a:t>
            </a:r>
            <a:r>
              <a:rPr lang="en-US" dirty="0" smtClean="0"/>
              <a:t>Elements </a:t>
            </a:r>
            <a:r>
              <a:rPr lang="en-US" dirty="0"/>
              <a:t>of notes are separated by </a:t>
            </a:r>
            <a:r>
              <a:rPr lang="en-US" dirty="0" smtClean="0"/>
              <a:t>commas. </a:t>
            </a:r>
            <a:r>
              <a:rPr lang="en-US" dirty="0"/>
              <a:t>Access dates required for students and appear before the URL or DOI (658 and 734</a:t>
            </a:r>
            <a:r>
              <a:rPr lang="en-US" dirty="0" smtClean="0"/>
              <a:t>).</a:t>
            </a:r>
          </a:p>
          <a:p>
            <a:r>
              <a:rPr lang="en-US" dirty="0" smtClean="0"/>
              <a:t> </a:t>
            </a:r>
            <a:r>
              <a:rPr lang="en-US" dirty="0"/>
              <a:t>URL or DOI required as well as facts of publication (657). </a:t>
            </a:r>
          </a:p>
        </p:txBody>
      </p:sp>
      <p:sp>
        <p:nvSpPr>
          <p:cNvPr id="3" name="Title 2"/>
          <p:cNvSpPr>
            <a:spLocks noGrp="1"/>
          </p:cNvSpPr>
          <p:nvPr>
            <p:ph type="title"/>
          </p:nvPr>
        </p:nvSpPr>
        <p:spPr/>
        <p:txBody>
          <a:bodyPr/>
          <a:lstStyle/>
          <a:p>
            <a:pPr algn="ctr"/>
            <a:r>
              <a:rPr lang="en-US" dirty="0" smtClean="0"/>
              <a:t>Chicago Ref. Style</a:t>
            </a:r>
            <a:endParaRPr lang="en-US" dirty="0"/>
          </a:p>
        </p:txBody>
      </p:sp>
    </p:spTree>
    <p:extLst>
      <p:ext uri="{BB962C8B-B14F-4D97-AF65-F5344CB8AC3E}">
        <p14:creationId xmlns:p14="http://schemas.microsoft.com/office/powerpoint/2010/main" val="339736129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Dates of journal articles are placed in parentheses (732), but dates of magazine articles are not (738). </a:t>
            </a:r>
            <a:r>
              <a:rPr lang="en-US" dirty="0" smtClean="0"/>
              <a:t> </a:t>
            </a:r>
          </a:p>
          <a:p>
            <a:r>
              <a:rPr lang="en-US" dirty="0" smtClean="0"/>
              <a:t>Discussion </a:t>
            </a:r>
            <a:r>
              <a:rPr lang="en-US" dirty="0"/>
              <a:t>of citing sources without page numbers is on pp. 661-2.  </a:t>
            </a:r>
            <a:endParaRPr lang="en-US" dirty="0" smtClean="0"/>
          </a:p>
          <a:p>
            <a:r>
              <a:rPr lang="en-US" dirty="0" smtClean="0"/>
              <a:t>It </a:t>
            </a:r>
            <a:r>
              <a:rPr lang="en-US" dirty="0"/>
              <a:t>does not require counting unnumbered paragraphs but encourages reference to section or chapter headings in longer </a:t>
            </a:r>
            <a:r>
              <a:rPr lang="en-US" dirty="0" err="1"/>
              <a:t>unpaginated</a:t>
            </a:r>
            <a:r>
              <a:rPr lang="en-US" dirty="0"/>
              <a:t> works.</a:t>
            </a:r>
          </a:p>
          <a:p>
            <a:endParaRPr lang="en-US" dirty="0"/>
          </a:p>
        </p:txBody>
      </p:sp>
      <p:sp>
        <p:nvSpPr>
          <p:cNvPr id="3" name="Title 2"/>
          <p:cNvSpPr>
            <a:spLocks noGrp="1"/>
          </p:cNvSpPr>
          <p:nvPr>
            <p:ph type="title"/>
          </p:nvPr>
        </p:nvSpPr>
        <p:spPr/>
        <p:txBody>
          <a:bodyPr/>
          <a:lstStyle/>
          <a:p>
            <a:pPr algn="ctr"/>
            <a:r>
              <a:rPr lang="en-US" dirty="0" smtClean="0"/>
              <a:t>Chicago Ref. Style</a:t>
            </a:r>
            <a:endParaRPr lang="en-US" dirty="0"/>
          </a:p>
        </p:txBody>
      </p:sp>
    </p:spTree>
    <p:extLst>
      <p:ext uri="{BB962C8B-B14F-4D97-AF65-F5344CB8AC3E}">
        <p14:creationId xmlns:p14="http://schemas.microsoft.com/office/powerpoint/2010/main" val="7315468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Graber, Doris A. </a:t>
            </a:r>
            <a:r>
              <a:rPr lang="en-US" i="1" dirty="0"/>
              <a:t>Mass Media &amp; American Politics</a:t>
            </a:r>
            <a:r>
              <a:rPr lang="en-US" dirty="0"/>
              <a:t>. Washington, DC: CQ Press, 2002. </a:t>
            </a:r>
          </a:p>
          <a:p>
            <a:r>
              <a:rPr lang="en-US" dirty="0"/>
              <a:t> </a:t>
            </a:r>
            <a:r>
              <a:rPr lang="en-US" dirty="0" smtClean="0"/>
              <a:t>Sources </a:t>
            </a:r>
            <a:r>
              <a:rPr lang="en-US" dirty="0"/>
              <a:t>are alphabetized in hanging indent form. </a:t>
            </a:r>
          </a:p>
          <a:p>
            <a:r>
              <a:rPr lang="en-US" dirty="0" smtClean="0"/>
              <a:t>Elements </a:t>
            </a:r>
            <a:r>
              <a:rPr lang="en-US" dirty="0"/>
              <a:t>of bibliographic entries are separated by periods. </a:t>
            </a:r>
          </a:p>
          <a:p>
            <a:r>
              <a:rPr lang="en-US" dirty="0" smtClean="0"/>
              <a:t>Most </a:t>
            </a:r>
            <a:r>
              <a:rPr lang="en-US" dirty="0"/>
              <a:t>title words are capitalized; book titles are italicized (702). </a:t>
            </a:r>
          </a:p>
          <a:p>
            <a:r>
              <a:rPr lang="en-US" dirty="0" smtClean="0"/>
              <a:t>No </a:t>
            </a:r>
            <a:r>
              <a:rPr lang="en-US" dirty="0"/>
              <a:t>periods with abbreviations of “state” names, including DC (489). </a:t>
            </a:r>
          </a:p>
        </p:txBody>
      </p:sp>
      <p:sp>
        <p:nvSpPr>
          <p:cNvPr id="3" name="Title 2"/>
          <p:cNvSpPr>
            <a:spLocks noGrp="1"/>
          </p:cNvSpPr>
          <p:nvPr>
            <p:ph type="title"/>
          </p:nvPr>
        </p:nvSpPr>
        <p:spPr/>
        <p:txBody>
          <a:bodyPr/>
          <a:lstStyle/>
          <a:p>
            <a:pPr algn="ctr"/>
            <a:r>
              <a:rPr lang="en-US" dirty="0" smtClean="0"/>
              <a:t>Chicago (Bibliography)</a:t>
            </a:r>
            <a:endParaRPr lang="en-US" dirty="0"/>
          </a:p>
        </p:txBody>
      </p:sp>
    </p:spTree>
    <p:extLst>
      <p:ext uri="{BB962C8B-B14F-4D97-AF65-F5344CB8AC3E}">
        <p14:creationId xmlns:p14="http://schemas.microsoft.com/office/powerpoint/2010/main" val="337424522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 Park, Alice. “How Safe Are Vaccines?” </a:t>
            </a:r>
            <a:r>
              <a:rPr lang="en-US" i="1" dirty="0"/>
              <a:t>Time</a:t>
            </a:r>
            <a:r>
              <a:rPr lang="en-US" dirty="0"/>
              <a:t>, May 21, 2008. Accessed March 18, 2011. </a:t>
            </a:r>
            <a:r>
              <a:rPr lang="en-US" dirty="0">
                <a:hlinkClick r:id="rId2"/>
              </a:rPr>
              <a:t>http://www.time.com/time/health/article/0,8599,1808438,00.html</a:t>
            </a:r>
            <a:r>
              <a:rPr lang="en-US" dirty="0" smtClean="0"/>
              <a:t>. </a:t>
            </a:r>
            <a:endParaRPr lang="en-US" dirty="0"/>
          </a:p>
          <a:p>
            <a:r>
              <a:rPr lang="en-US" dirty="0"/>
              <a:t>There is no model for an online magazine article with access </a:t>
            </a:r>
            <a:r>
              <a:rPr lang="en-US" dirty="0" smtClean="0"/>
              <a:t>dates</a:t>
            </a:r>
            <a:r>
              <a:rPr lang="en-US" dirty="0"/>
              <a:t> </a:t>
            </a:r>
            <a:r>
              <a:rPr lang="en-US" dirty="0" smtClean="0"/>
              <a:t>(p</a:t>
            </a:r>
            <a:r>
              <a:rPr lang="en-US" dirty="0"/>
              <a:t>. </a:t>
            </a:r>
            <a:r>
              <a:rPr lang="en-US" dirty="0" smtClean="0"/>
              <a:t>734 and 739)) </a:t>
            </a:r>
          </a:p>
          <a:p>
            <a:r>
              <a:rPr lang="en-US" dirty="0" smtClean="0"/>
              <a:t>Content words of titles </a:t>
            </a:r>
            <a:r>
              <a:rPr lang="en-US" dirty="0"/>
              <a:t>are capitalized; magazine titles are italicized and article titles are in quotation marks (738). </a:t>
            </a:r>
          </a:p>
          <a:p>
            <a:r>
              <a:rPr lang="en-US" dirty="0" smtClean="0"/>
              <a:t>URL </a:t>
            </a:r>
            <a:r>
              <a:rPr lang="en-US" dirty="0"/>
              <a:t>or DOI and access date usually required of students. (p. 182). </a:t>
            </a:r>
            <a:r>
              <a:rPr lang="en-US" dirty="0" smtClean="0"/>
              <a:t>URL </a:t>
            </a:r>
            <a:r>
              <a:rPr lang="en-US" dirty="0"/>
              <a:t>or DOI ends with period.</a:t>
            </a:r>
          </a:p>
        </p:txBody>
      </p:sp>
      <p:sp>
        <p:nvSpPr>
          <p:cNvPr id="3" name="Title 2"/>
          <p:cNvSpPr>
            <a:spLocks noGrp="1"/>
          </p:cNvSpPr>
          <p:nvPr>
            <p:ph type="title"/>
          </p:nvPr>
        </p:nvSpPr>
        <p:spPr/>
        <p:txBody>
          <a:bodyPr/>
          <a:lstStyle/>
          <a:p>
            <a:pPr algn="ctr"/>
            <a:r>
              <a:rPr lang="en-US" dirty="0" smtClean="0"/>
              <a:t>Chicago </a:t>
            </a:r>
            <a:r>
              <a:rPr lang="en-US" dirty="0" err="1" smtClean="0"/>
              <a:t>cont</a:t>
            </a:r>
            <a:r>
              <a:rPr lang="en-US" dirty="0" smtClean="0"/>
              <a:t>…</a:t>
            </a:r>
            <a:endParaRPr lang="en-US" dirty="0"/>
          </a:p>
        </p:txBody>
      </p:sp>
    </p:spTree>
    <p:extLst>
      <p:ext uri="{BB962C8B-B14F-4D97-AF65-F5344CB8AC3E}">
        <p14:creationId xmlns:p14="http://schemas.microsoft.com/office/powerpoint/2010/main" val="2445493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Plagiarism: academic offence/ academic </a:t>
            </a:r>
            <a:r>
              <a:rPr lang="en-US" dirty="0"/>
              <a:t>theft</a:t>
            </a:r>
            <a:r>
              <a:rPr lang="en-US" dirty="0" smtClean="0"/>
              <a:t>.</a:t>
            </a:r>
          </a:p>
          <a:p>
            <a:r>
              <a:rPr lang="en-US" dirty="0" smtClean="0"/>
              <a:t>Using other people’s ideas without (proper) acknowledgement.</a:t>
            </a:r>
          </a:p>
          <a:p>
            <a:r>
              <a:rPr lang="en-US" dirty="0" smtClean="0"/>
              <a:t> </a:t>
            </a:r>
            <a:r>
              <a:rPr lang="en-US" dirty="0"/>
              <a:t>In order to avoid plagiarism which is a crime, you need to </a:t>
            </a:r>
            <a:r>
              <a:rPr lang="en-US" dirty="0" smtClean="0"/>
              <a:t>cite/make reference.</a:t>
            </a:r>
            <a:endParaRPr lang="en-US" dirty="0"/>
          </a:p>
        </p:txBody>
      </p:sp>
      <p:sp>
        <p:nvSpPr>
          <p:cNvPr id="3" name="Title 2"/>
          <p:cNvSpPr>
            <a:spLocks noGrp="1"/>
          </p:cNvSpPr>
          <p:nvPr>
            <p:ph type="title"/>
          </p:nvPr>
        </p:nvSpPr>
        <p:spPr/>
        <p:txBody>
          <a:bodyPr/>
          <a:lstStyle/>
          <a:p>
            <a:pPr algn="ctr"/>
            <a:r>
              <a:rPr lang="en-US" dirty="0" smtClean="0"/>
              <a:t>Plagiarism</a:t>
            </a:r>
            <a:endParaRPr lang="en-US" dirty="0"/>
          </a:p>
        </p:txBody>
      </p:sp>
    </p:spTree>
    <p:extLst>
      <p:ext uri="{BB962C8B-B14F-4D97-AF65-F5344CB8AC3E}">
        <p14:creationId xmlns:p14="http://schemas.microsoft.com/office/powerpoint/2010/main" val="49542652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Decide first </a:t>
            </a:r>
            <a:r>
              <a:rPr lang="en-US" dirty="0"/>
              <a:t>whether you are going to use footnotes or endnotes as your citation style. You do not have to use </a:t>
            </a:r>
            <a:r>
              <a:rPr lang="en-US" dirty="0" smtClean="0"/>
              <a:t>both, unless commanded by your instructor</a:t>
            </a:r>
            <a:endParaRPr lang="en-US" dirty="0"/>
          </a:p>
          <a:p>
            <a:r>
              <a:rPr lang="en-US" dirty="0" smtClean="0"/>
              <a:t>Footnotes </a:t>
            </a:r>
            <a:r>
              <a:rPr lang="en-US" dirty="0"/>
              <a:t>are the small notations at the bottom of the page giving the citations or extra information for only that page.  Endnotes, on the other hand, have all the citations and notes together at the </a:t>
            </a:r>
            <a:r>
              <a:rPr lang="en-US" dirty="0" smtClean="0"/>
              <a:t>end of your text, but before the bibliography/ref. list.  </a:t>
            </a:r>
          </a:p>
          <a:p>
            <a:r>
              <a:rPr lang="en-US" dirty="0" smtClean="0"/>
              <a:t>The </a:t>
            </a:r>
            <a:r>
              <a:rPr lang="en-US" dirty="0"/>
              <a:t>only difference between them really is their location.  </a:t>
            </a:r>
          </a:p>
          <a:p>
            <a:endParaRPr lang="en-US" dirty="0"/>
          </a:p>
        </p:txBody>
      </p:sp>
      <p:sp>
        <p:nvSpPr>
          <p:cNvPr id="3" name="Title 2"/>
          <p:cNvSpPr>
            <a:spLocks noGrp="1"/>
          </p:cNvSpPr>
          <p:nvPr>
            <p:ph type="title"/>
          </p:nvPr>
        </p:nvSpPr>
        <p:spPr/>
        <p:txBody>
          <a:bodyPr/>
          <a:lstStyle/>
          <a:p>
            <a:pPr algn="ctr"/>
            <a:r>
              <a:rPr lang="en-US" dirty="0" smtClean="0"/>
              <a:t>Footnotes and end notes</a:t>
            </a:r>
            <a:endParaRPr lang="en-US" dirty="0"/>
          </a:p>
        </p:txBody>
      </p:sp>
    </p:spTree>
    <p:extLst>
      <p:ext uri="{BB962C8B-B14F-4D97-AF65-F5344CB8AC3E}">
        <p14:creationId xmlns:p14="http://schemas.microsoft.com/office/powerpoint/2010/main" val="270814804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So how do you choose?  </a:t>
            </a:r>
            <a:endParaRPr lang="en-US" dirty="0" smtClean="0"/>
          </a:p>
          <a:p>
            <a:r>
              <a:rPr lang="en-US" dirty="0" smtClean="0"/>
              <a:t>For </a:t>
            </a:r>
            <a:r>
              <a:rPr lang="en-US" dirty="0"/>
              <a:t>the most part, footnotes will suffice for an academic paper.  </a:t>
            </a:r>
            <a:endParaRPr lang="en-US" dirty="0" smtClean="0"/>
          </a:p>
          <a:p>
            <a:r>
              <a:rPr lang="en-US" dirty="0" smtClean="0"/>
              <a:t>But </a:t>
            </a:r>
            <a:r>
              <a:rPr lang="en-US" dirty="0"/>
              <a:t>if you page starts looking like a sea of footnotes, endnotes may be preferable as it will avoid distracting the reader</a:t>
            </a:r>
            <a:r>
              <a:rPr lang="en-US" dirty="0" smtClean="0"/>
              <a:t>.</a:t>
            </a:r>
          </a:p>
          <a:p>
            <a:r>
              <a:rPr lang="en-US" dirty="0" smtClean="0"/>
              <a:t>Regardless </a:t>
            </a:r>
            <a:r>
              <a:rPr lang="en-US" dirty="0"/>
              <a:t>of which one you pick, you will still need a bibliography at the end.</a:t>
            </a:r>
          </a:p>
        </p:txBody>
      </p:sp>
      <p:sp>
        <p:nvSpPr>
          <p:cNvPr id="3" name="Title 2"/>
          <p:cNvSpPr>
            <a:spLocks noGrp="1"/>
          </p:cNvSpPr>
          <p:nvPr>
            <p:ph type="title"/>
          </p:nvPr>
        </p:nvSpPr>
        <p:spPr/>
        <p:txBody>
          <a:bodyPr/>
          <a:lstStyle/>
          <a:p>
            <a:pPr algn="ctr"/>
            <a:r>
              <a:rPr lang="en-US" dirty="0" smtClean="0"/>
              <a:t>Footnotes/endnotes </a:t>
            </a:r>
            <a:r>
              <a:rPr lang="en-US" dirty="0" err="1" smtClean="0"/>
              <a:t>cont</a:t>
            </a:r>
            <a:r>
              <a:rPr lang="en-US" dirty="0" smtClean="0"/>
              <a:t>…</a:t>
            </a:r>
            <a:endParaRPr lang="en-US" dirty="0"/>
          </a:p>
        </p:txBody>
      </p:sp>
    </p:spTree>
    <p:extLst>
      <p:ext uri="{BB962C8B-B14F-4D97-AF65-F5344CB8AC3E}">
        <p14:creationId xmlns:p14="http://schemas.microsoft.com/office/powerpoint/2010/main" val="251583751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To make a footnote, choose the References tab and click Insert Footnote.   Easy as that.  Make sure your cursor is where you want the footnote to be, which is after the period at the end of a sentence unless you are using two sources in the same sentence. </a:t>
            </a:r>
          </a:p>
        </p:txBody>
      </p:sp>
      <p:sp>
        <p:nvSpPr>
          <p:cNvPr id="3" name="Title 2"/>
          <p:cNvSpPr>
            <a:spLocks noGrp="1"/>
          </p:cNvSpPr>
          <p:nvPr>
            <p:ph type="title"/>
          </p:nvPr>
        </p:nvSpPr>
        <p:spPr/>
        <p:txBody>
          <a:bodyPr/>
          <a:lstStyle/>
          <a:p>
            <a:pPr algn="ctr"/>
            <a:r>
              <a:rPr lang="en-US" dirty="0" smtClean="0"/>
              <a:t>Footnote/endnote</a:t>
            </a:r>
            <a:endParaRPr lang="en-US" dirty="0"/>
          </a:p>
        </p:txBody>
      </p:sp>
    </p:spTree>
    <p:extLst>
      <p:ext uri="{BB962C8B-B14F-4D97-AF65-F5344CB8AC3E}">
        <p14:creationId xmlns:p14="http://schemas.microsoft.com/office/powerpoint/2010/main" val="72098055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is a generic term for all author-date citation (APA being an example)</a:t>
            </a:r>
            <a:endParaRPr lang="en-US" dirty="0"/>
          </a:p>
        </p:txBody>
      </p:sp>
      <p:sp>
        <p:nvSpPr>
          <p:cNvPr id="3" name="Title 2"/>
          <p:cNvSpPr>
            <a:spLocks noGrp="1"/>
          </p:cNvSpPr>
          <p:nvPr>
            <p:ph type="title"/>
          </p:nvPr>
        </p:nvSpPr>
        <p:spPr/>
        <p:txBody>
          <a:bodyPr/>
          <a:lstStyle/>
          <a:p>
            <a:pPr algn="ctr"/>
            <a:r>
              <a:rPr lang="en-US" dirty="0" smtClean="0"/>
              <a:t>Harvard Style</a:t>
            </a:r>
            <a:endParaRPr lang="en-US" dirty="0"/>
          </a:p>
        </p:txBody>
      </p:sp>
    </p:spTree>
    <p:extLst>
      <p:ext uri="{BB962C8B-B14F-4D97-AF65-F5344CB8AC3E}">
        <p14:creationId xmlns:p14="http://schemas.microsoft.com/office/powerpoint/2010/main" val="1218798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624078" indent="-514350">
              <a:buFont typeface="+mj-lt"/>
              <a:buAutoNum type="arabicPeriod"/>
            </a:pPr>
            <a:r>
              <a:rPr lang="en-US" b="1" dirty="0" smtClean="0"/>
              <a:t>Verbatim</a:t>
            </a:r>
            <a:r>
              <a:rPr lang="en-US" b="1" dirty="0"/>
              <a:t>:</a:t>
            </a:r>
            <a:r>
              <a:rPr lang="en-US" dirty="0"/>
              <a:t> (word for word) quotation without clear acknowledgement </a:t>
            </a:r>
            <a:endParaRPr lang="en-US" dirty="0" smtClean="0"/>
          </a:p>
          <a:p>
            <a:pPr>
              <a:buFont typeface="Wingdings" pitchFamily="2" charset="2"/>
              <a:buChar char="Ø"/>
            </a:pPr>
            <a:r>
              <a:rPr lang="en-US" dirty="0" smtClean="0"/>
              <a:t>Quotations </a:t>
            </a:r>
            <a:r>
              <a:rPr lang="en-US" dirty="0"/>
              <a:t>must always be identified as such by the use of either quotation marks or indentation, and with full referencing of the sources cited</a:t>
            </a:r>
            <a:r>
              <a:rPr lang="en-US" dirty="0" smtClean="0"/>
              <a:t>.</a:t>
            </a:r>
          </a:p>
          <a:p>
            <a:pPr marL="624078" indent="-514350">
              <a:buFont typeface="+mj-lt"/>
              <a:buAutoNum type="arabicPeriod"/>
            </a:pPr>
            <a:r>
              <a:rPr lang="en-US" b="1" dirty="0" smtClean="0"/>
              <a:t>Cutting </a:t>
            </a:r>
            <a:r>
              <a:rPr lang="en-US" b="1" dirty="0"/>
              <a:t>and pasting:</a:t>
            </a:r>
            <a:r>
              <a:rPr lang="en-US" dirty="0"/>
              <a:t> from the Internet without clear acknowledgement </a:t>
            </a:r>
            <a:endParaRPr lang="en-US" dirty="0" smtClean="0"/>
          </a:p>
          <a:p>
            <a:pPr>
              <a:buFont typeface="Wingdings" pitchFamily="2" charset="2"/>
              <a:buChar char="Ø"/>
            </a:pPr>
            <a:r>
              <a:rPr lang="en-US" dirty="0" smtClean="0"/>
              <a:t>Information </a:t>
            </a:r>
            <a:r>
              <a:rPr lang="en-US" dirty="0"/>
              <a:t>derived from the Internet must be adequately referenced and included in the bibliography.</a:t>
            </a:r>
          </a:p>
        </p:txBody>
      </p:sp>
      <p:sp>
        <p:nvSpPr>
          <p:cNvPr id="3" name="Title 2"/>
          <p:cNvSpPr>
            <a:spLocks noGrp="1"/>
          </p:cNvSpPr>
          <p:nvPr>
            <p:ph type="title"/>
          </p:nvPr>
        </p:nvSpPr>
        <p:spPr/>
        <p:txBody>
          <a:bodyPr/>
          <a:lstStyle/>
          <a:p>
            <a:pPr algn="ctr"/>
            <a:r>
              <a:rPr lang="en-US" dirty="0" smtClean="0"/>
              <a:t>Forms of </a:t>
            </a:r>
            <a:r>
              <a:rPr lang="en-US" dirty="0" err="1" smtClean="0"/>
              <a:t>plagiarim</a:t>
            </a:r>
            <a:endParaRPr lang="en-US" dirty="0"/>
          </a:p>
        </p:txBody>
      </p:sp>
    </p:spTree>
    <p:extLst>
      <p:ext uri="{BB962C8B-B14F-4D97-AF65-F5344CB8AC3E}">
        <p14:creationId xmlns:p14="http://schemas.microsoft.com/office/powerpoint/2010/main" val="13273593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109728" indent="0">
              <a:buNone/>
            </a:pPr>
            <a:r>
              <a:rPr lang="en-US" dirty="0" smtClean="0"/>
              <a:t>3. </a:t>
            </a:r>
            <a:r>
              <a:rPr lang="en-US" b="1" dirty="0" smtClean="0"/>
              <a:t>Paraphrasing:</a:t>
            </a:r>
            <a:r>
              <a:rPr lang="en-US" dirty="0" smtClean="0"/>
              <a:t> </a:t>
            </a:r>
            <a:r>
              <a:rPr lang="en-US" dirty="0"/>
              <a:t>altering a few words and changing their order, or by closely following the structure of </a:t>
            </a:r>
            <a:r>
              <a:rPr lang="en-US" dirty="0" smtClean="0"/>
              <a:t>their argument</a:t>
            </a:r>
            <a:r>
              <a:rPr lang="en-US" dirty="0"/>
              <a:t>, is plagiarism if you do not give </a:t>
            </a:r>
            <a:r>
              <a:rPr lang="en-US" dirty="0" smtClean="0"/>
              <a:t>acknowledgement </a:t>
            </a:r>
            <a:r>
              <a:rPr lang="en-US" dirty="0"/>
              <a:t>to the author whose work you are using.</a:t>
            </a:r>
          </a:p>
          <a:p>
            <a:pPr marL="109728" indent="0">
              <a:buNone/>
            </a:pPr>
            <a:r>
              <a:rPr lang="en-US" dirty="0" smtClean="0"/>
              <a:t>4. </a:t>
            </a:r>
            <a:r>
              <a:rPr lang="en-US" b="1" dirty="0" smtClean="0"/>
              <a:t>Inaccurate </a:t>
            </a:r>
            <a:r>
              <a:rPr lang="en-US" b="1" dirty="0"/>
              <a:t>citation</a:t>
            </a:r>
            <a:r>
              <a:rPr lang="en-US" dirty="0"/>
              <a:t> (1) It is important to cite correctly, according to the conventions of your </a:t>
            </a:r>
            <a:r>
              <a:rPr lang="en-US" dirty="0" smtClean="0"/>
              <a:t>discipline as </a:t>
            </a:r>
            <a:r>
              <a:rPr lang="en-US" dirty="0"/>
              <a:t>well as listing your sources (i.e. in a bibliography</a:t>
            </a:r>
            <a:r>
              <a:rPr lang="en-US" dirty="0" smtClean="0"/>
              <a:t>) </a:t>
            </a:r>
          </a:p>
          <a:p>
            <a:pPr>
              <a:buFont typeface="Wingdings" pitchFamily="2" charset="2"/>
              <a:buChar char="Ø"/>
            </a:pPr>
            <a:r>
              <a:rPr lang="en-US" dirty="0" smtClean="0"/>
              <a:t>Do </a:t>
            </a:r>
            <a:r>
              <a:rPr lang="en-US" dirty="0"/>
              <a:t>not include anything in your references or bibliography that you have not actually consulted.</a:t>
            </a:r>
          </a:p>
          <a:p>
            <a:pPr marL="109728" indent="0">
              <a:buNone/>
            </a:pPr>
            <a:r>
              <a:rPr lang="en-US" dirty="0" smtClean="0"/>
              <a:t>5. </a:t>
            </a:r>
            <a:r>
              <a:rPr lang="en-US" b="1" dirty="0" smtClean="0"/>
              <a:t>Copying </a:t>
            </a:r>
            <a:r>
              <a:rPr lang="en-US" b="1" dirty="0"/>
              <a:t>or pasting text and </a:t>
            </a:r>
            <a:r>
              <a:rPr lang="en-US" b="1" dirty="0" smtClean="0"/>
              <a:t>images</a:t>
            </a:r>
            <a:endParaRPr lang="en-US" dirty="0"/>
          </a:p>
          <a:p>
            <a:endParaRPr lang="en-US" dirty="0"/>
          </a:p>
        </p:txBody>
      </p:sp>
      <p:sp>
        <p:nvSpPr>
          <p:cNvPr id="3" name="Title 2"/>
          <p:cNvSpPr>
            <a:spLocks noGrp="1"/>
          </p:cNvSpPr>
          <p:nvPr>
            <p:ph type="title"/>
          </p:nvPr>
        </p:nvSpPr>
        <p:spPr/>
        <p:txBody>
          <a:bodyPr/>
          <a:lstStyle/>
          <a:p>
            <a:pPr algn="ctr"/>
            <a:r>
              <a:rPr lang="en-US" dirty="0" smtClean="0"/>
              <a:t>Forms of Plagiarism</a:t>
            </a:r>
            <a:endParaRPr lang="en-US" dirty="0"/>
          </a:p>
        </p:txBody>
      </p:sp>
    </p:spTree>
    <p:extLst>
      <p:ext uri="{BB962C8B-B14F-4D97-AF65-F5344CB8AC3E}">
        <p14:creationId xmlns:p14="http://schemas.microsoft.com/office/powerpoint/2010/main" val="42913106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867</TotalTime>
  <Words>4584</Words>
  <Application>Microsoft Office PowerPoint</Application>
  <PresentationFormat>On-screen Show (4:3)</PresentationFormat>
  <Paragraphs>293</Paragraphs>
  <Slides>73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73</vt:i4>
      </vt:variant>
    </vt:vector>
  </HeadingPairs>
  <TitlesOfParts>
    <vt:vector size="82" baseType="lpstr">
      <vt:lpstr>Comic Sans MS</vt:lpstr>
      <vt:lpstr>Lucida Sans Unicode</vt:lpstr>
      <vt:lpstr>Symbol</vt:lpstr>
      <vt:lpstr>Times New Roman</vt:lpstr>
      <vt:lpstr>Verdana</vt:lpstr>
      <vt:lpstr>Wingdings</vt:lpstr>
      <vt:lpstr>Wingdings 2</vt:lpstr>
      <vt:lpstr>Wingdings 3</vt:lpstr>
      <vt:lpstr>Concourse</vt:lpstr>
      <vt:lpstr>Referencing and plagiarism</vt:lpstr>
      <vt:lpstr>What is referencing</vt:lpstr>
      <vt:lpstr>Why referencing</vt:lpstr>
      <vt:lpstr>Why referencing</vt:lpstr>
      <vt:lpstr>Why Referencing</vt:lpstr>
      <vt:lpstr>Why referencing</vt:lpstr>
      <vt:lpstr>Plagiarism</vt:lpstr>
      <vt:lpstr>Forms of plagiarim</vt:lpstr>
      <vt:lpstr>Forms of Plagiarism</vt:lpstr>
      <vt:lpstr>Forms of plagiarism cont…</vt:lpstr>
      <vt:lpstr>Forms of plagiarism</vt:lpstr>
      <vt:lpstr>Types of referencing conventions</vt:lpstr>
      <vt:lpstr>Referencing</vt:lpstr>
      <vt:lpstr>Note on Referencing</vt:lpstr>
      <vt:lpstr>Reference List/ Bibliography</vt:lpstr>
      <vt:lpstr>Bibliography</vt:lpstr>
      <vt:lpstr>How to create a reference list/bibliography</vt:lpstr>
      <vt:lpstr>How to create a reference list/bibliography</vt:lpstr>
      <vt:lpstr>References (List)</vt:lpstr>
      <vt:lpstr>Formatting References</vt:lpstr>
      <vt:lpstr>Formatting References</vt:lpstr>
      <vt:lpstr>Creating a Reference List</vt:lpstr>
      <vt:lpstr>APA (American Psychological Association (6th edition)</vt:lpstr>
      <vt:lpstr>APA Referencing Style</vt:lpstr>
      <vt:lpstr>Referencing</vt:lpstr>
      <vt:lpstr>Methods of Citing</vt:lpstr>
      <vt:lpstr>Quoting</vt:lpstr>
      <vt:lpstr>Example of quotation</vt:lpstr>
      <vt:lpstr>Block quotations</vt:lpstr>
      <vt:lpstr>Example of a long/block quotation</vt:lpstr>
      <vt:lpstr>Example of long quotation</vt:lpstr>
      <vt:lpstr>Making changes to quotation</vt:lpstr>
      <vt:lpstr>Making changes to quotation</vt:lpstr>
      <vt:lpstr>Making changes to quotation</vt:lpstr>
      <vt:lpstr>Secondary Referencing</vt:lpstr>
      <vt:lpstr>Example of Secondary Referencing</vt:lpstr>
      <vt:lpstr>Secondary Referencing</vt:lpstr>
      <vt:lpstr>Summarizing</vt:lpstr>
      <vt:lpstr>Summarizing Cont…</vt:lpstr>
      <vt:lpstr>Paraphrasing</vt:lpstr>
      <vt:lpstr>Example of summary</vt:lpstr>
      <vt:lpstr>Example of a paraphrase</vt:lpstr>
      <vt:lpstr>Examples of direct quoting and a paraphrase</vt:lpstr>
      <vt:lpstr>Paraphrase of previous quote</vt:lpstr>
      <vt:lpstr>Author prominent citation /referencing</vt:lpstr>
      <vt:lpstr>Citing</vt:lpstr>
      <vt:lpstr>Reference list entry</vt:lpstr>
      <vt:lpstr>Referencing (6 or more authors</vt:lpstr>
      <vt:lpstr>Referencing (8 or more authors)</vt:lpstr>
      <vt:lpstr>Journal article – one author</vt:lpstr>
      <vt:lpstr>Electronic newspaper or magazine article or book chapter</vt:lpstr>
      <vt:lpstr>Web page – with author</vt:lpstr>
      <vt:lpstr>Web page- no author</vt:lpstr>
      <vt:lpstr>Web page – no date</vt:lpstr>
      <vt:lpstr>Web page- corporate author</vt:lpstr>
      <vt:lpstr>Lecture notes</vt:lpstr>
      <vt:lpstr>Lecture notes – online</vt:lpstr>
      <vt:lpstr>Lecture notes – print</vt:lpstr>
      <vt:lpstr>Modern Language Association (MLA)</vt:lpstr>
      <vt:lpstr>MLA cont…</vt:lpstr>
      <vt:lpstr>MLA Works Cited Page</vt:lpstr>
      <vt:lpstr>MLA cont</vt:lpstr>
      <vt:lpstr>Chicago Ref. Style</vt:lpstr>
      <vt:lpstr>Chicago ref. style cont…</vt:lpstr>
      <vt:lpstr>Chicago ref. cont…</vt:lpstr>
      <vt:lpstr>Chicago Ref. Style</vt:lpstr>
      <vt:lpstr>Chicago Ref. Style</vt:lpstr>
      <vt:lpstr>Chicago (Bibliography)</vt:lpstr>
      <vt:lpstr>Chicago cont…</vt:lpstr>
      <vt:lpstr>Footnotes and end notes</vt:lpstr>
      <vt:lpstr>Footnotes/endnotes cont…</vt:lpstr>
      <vt:lpstr>Footnote/endnote</vt:lpstr>
      <vt:lpstr>Harvard Style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Referencing and plagiarism</dc:title>
  <dc:creator>dell</dc:creator>
  <cp:lastModifiedBy>Lib Sever</cp:lastModifiedBy>
  <cp:revision>24</cp:revision>
  <dcterms:created xsi:type="dcterms:W3CDTF">2021-01-21T20:58:57Z</dcterms:created>
  <dcterms:modified xsi:type="dcterms:W3CDTF">2023-08-16T06:37:16Z</dcterms:modified>
</cp:coreProperties>
</file>